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charts/chart3.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4.xml" ContentType="application/vnd.openxmlformats-officedocument.drawingml.chart+xml"/>
  <Override PartName="/ppt/notesSlides/notesSlide28.xml" ContentType="application/vnd.openxmlformats-officedocument.presentationml.notesSlide+xml"/>
  <Override PartName="/ppt/charts/chart5.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6.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390" r:id="rId3"/>
    <p:sldId id="331" r:id="rId4"/>
    <p:sldId id="392" r:id="rId5"/>
    <p:sldId id="388" r:id="rId6"/>
    <p:sldId id="398" r:id="rId7"/>
    <p:sldId id="263" r:id="rId8"/>
    <p:sldId id="381" r:id="rId9"/>
    <p:sldId id="267" r:id="rId10"/>
    <p:sldId id="268" r:id="rId11"/>
    <p:sldId id="438" r:id="rId12"/>
    <p:sldId id="434" r:id="rId13"/>
    <p:sldId id="437" r:id="rId14"/>
    <p:sldId id="435" r:id="rId15"/>
    <p:sldId id="436" r:id="rId16"/>
    <p:sldId id="337" r:id="rId17"/>
    <p:sldId id="315" r:id="rId18"/>
    <p:sldId id="316" r:id="rId19"/>
    <p:sldId id="317" r:id="rId20"/>
    <p:sldId id="397" r:id="rId21"/>
    <p:sldId id="342" r:id="rId22"/>
    <p:sldId id="343" r:id="rId23"/>
    <p:sldId id="347" r:id="rId24"/>
    <p:sldId id="276" r:id="rId25"/>
    <p:sldId id="277" r:id="rId26"/>
    <p:sldId id="280" r:id="rId27"/>
    <p:sldId id="393" r:id="rId28"/>
    <p:sldId id="394" r:id="rId29"/>
    <p:sldId id="395" r:id="rId30"/>
    <p:sldId id="396" r:id="rId31"/>
    <p:sldId id="302" r:id="rId32"/>
    <p:sldId id="351" r:id="rId33"/>
    <p:sldId id="352" r:id="rId34"/>
    <p:sldId id="353" r:id="rId35"/>
    <p:sldId id="354" r:id="rId36"/>
    <p:sldId id="355" r:id="rId37"/>
    <p:sldId id="357" r:id="rId38"/>
    <p:sldId id="358" r:id="rId39"/>
    <p:sldId id="301" r:id="rId40"/>
    <p:sldId id="385" r:id="rId41"/>
    <p:sldId id="361" r:id="rId42"/>
    <p:sldId id="370" r:id="rId43"/>
    <p:sldId id="369" r:id="rId44"/>
    <p:sldId id="364" r:id="rId45"/>
    <p:sldId id="365" r:id="rId46"/>
    <p:sldId id="371" r:id="rId47"/>
    <p:sldId id="367" r:id="rId48"/>
    <p:sldId id="311" r:id="rId49"/>
    <p:sldId id="278" r:id="rId50"/>
    <p:sldId id="439" r:id="rId51"/>
    <p:sldId id="440" r:id="rId52"/>
    <p:sldId id="441" r:id="rId53"/>
    <p:sldId id="442" r:id="rId54"/>
    <p:sldId id="443" r:id="rId55"/>
    <p:sldId id="444" r:id="rId56"/>
    <p:sldId id="445" r:id="rId57"/>
    <p:sldId id="446" r:id="rId58"/>
    <p:sldId id="447" r:id="rId59"/>
    <p:sldId id="448" r:id="rId60"/>
    <p:sldId id="449" r:id="rId61"/>
    <p:sldId id="450" r:id="rId62"/>
    <p:sldId id="451" r:id="rId63"/>
    <p:sldId id="452" r:id="rId64"/>
    <p:sldId id="372" r:id="rId65"/>
    <p:sldId id="376" r:id="rId66"/>
    <p:sldId id="378" r:id="rId67"/>
    <p:sldId id="380"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247FCD-F975-4037-B43D-5F089963040B}">
          <p14:sldIdLst>
            <p14:sldId id="256"/>
          </p14:sldIdLst>
        </p14:section>
        <p14:section name="Big Text Motivation" id="{14AA6554-0981-49FE-BE7A-871B3854A305}">
          <p14:sldIdLst/>
        </p14:section>
        <p14:section name="Outline" id="{C1627EF5-6451-4569-B838-AA88716CA472}">
          <p14:sldIdLst>
            <p14:sldId id="390"/>
          </p14:sldIdLst>
        </p14:section>
        <p14:section name="Background: Information Extraction" id="{61661823-15FA-48B2-93A0-AA197E9D198D}">
          <p14:sldIdLst>
            <p14:sldId id="331"/>
            <p14:sldId id="392"/>
            <p14:sldId id="388"/>
            <p14:sldId id="398"/>
          </p14:sldIdLst>
        </p14:section>
        <p14:section name="NLP in social media" id="{1E7C900D-B27D-4D36-BB37-AB407E82B872}">
          <p14:sldIdLst>
            <p14:sldId id="263"/>
            <p14:sldId id="381"/>
            <p14:sldId id="267"/>
          </p14:sldIdLst>
        </p14:section>
        <p14:section name="Demo" id="{83E5179F-C7BA-4182-B8C8-BE83806BB6D4}">
          <p14:sldIdLst>
            <p14:sldId id="268"/>
            <p14:sldId id="438"/>
            <p14:sldId id="434"/>
            <p14:sldId id="437"/>
            <p14:sldId id="435"/>
            <p14:sldId id="436"/>
            <p14:sldId id="337"/>
          </p14:sldIdLst>
        </p14:section>
        <p14:section name="Semantics" id="{49E03E43-4352-4196-8253-4B19559D8071}">
          <p14:sldIdLst/>
        </p14:section>
        <p14:section name="Unsuervised Event Discovery" id="{B34DB87C-7B90-4D36-AD1D-4A331A8E4356}">
          <p14:sldIdLst>
            <p14:sldId id="315"/>
            <p14:sldId id="316"/>
            <p14:sldId id="317"/>
            <p14:sldId id="397"/>
          </p14:sldIdLst>
        </p14:section>
        <p14:section name="Topic Models" id="{383642D1-5838-40D8-94A9-A32388E81AAE}">
          <p14:sldIdLst>
            <p14:sldId id="342"/>
            <p14:sldId id="343"/>
          </p14:sldIdLst>
        </p14:section>
        <p14:section name="Unsupervised Event Discovery" id="{ED250D88-FC46-4011-8693-268F5862CE57}">
          <p14:sldIdLst>
            <p14:sldId id="347"/>
            <p14:sldId id="276"/>
            <p14:sldId id="277"/>
          </p14:sldIdLst>
        </p14:section>
        <p14:section name="Distant Supervision" id="{B81C2A3D-C2B2-47A3-9B02-675C1C794291}">
          <p14:sldIdLst>
            <p14:sldId id="280"/>
            <p14:sldId id="393"/>
            <p14:sldId id="394"/>
            <p14:sldId id="395"/>
            <p14:sldId id="396"/>
          </p14:sldIdLst>
        </p14:section>
        <p14:section name="Weakly Supervised NER" id="{5D17A7C2-3F38-4EF0-95E7-56B1AC6A0984}">
          <p14:sldIdLst>
            <p14:sldId id="302"/>
            <p14:sldId id="351"/>
            <p14:sldId id="352"/>
            <p14:sldId id="353"/>
            <p14:sldId id="354"/>
            <p14:sldId id="355"/>
            <p14:sldId id="357"/>
            <p14:sldId id="358"/>
          </p14:sldIdLst>
        </p14:section>
        <p14:section name="Missing Data" id="{A146331E-AFE9-4027-A751-3DF7F0C3A923}">
          <p14:sldIdLst>
            <p14:sldId id="301"/>
            <p14:sldId id="385"/>
            <p14:sldId id="361"/>
            <p14:sldId id="370"/>
            <p14:sldId id="369"/>
            <p14:sldId id="364"/>
            <p14:sldId id="365"/>
            <p14:sldId id="371"/>
            <p14:sldId id="367"/>
            <p14:sldId id="311"/>
          </p14:sldIdLst>
        </p14:section>
        <p14:section name="Lessons" id="{441388AF-F4B0-4F3F-9402-4EDB49F0C349}">
          <p14:sldIdLst/>
        </p14:section>
        <p14:section name="Summarize Contributions" id="{878AF9C0-831C-42EF-8D60-26E9C604470E}">
          <p14:sldIdLst>
            <p14:sldId id="278"/>
          </p14:sldIdLst>
        </p14:section>
        <p14:section name="Other work" id="{F8D858AF-FCA3-47E1-8B01-DF33786FD498}">
          <p14:sldIdLst>
            <p14:sldId id="439"/>
            <p14:sldId id="440"/>
            <p14:sldId id="441"/>
            <p14:sldId id="442"/>
            <p14:sldId id="443"/>
            <p14:sldId id="444"/>
            <p14:sldId id="445"/>
            <p14:sldId id="446"/>
            <p14:sldId id="447"/>
            <p14:sldId id="448"/>
            <p14:sldId id="449"/>
            <p14:sldId id="450"/>
            <p14:sldId id="451"/>
            <p14:sldId id="452"/>
          </p14:sldIdLst>
        </p14:section>
        <p14:section name="Future Work" id="{EEA6C381-0273-415D-B802-80BF54D1B59D}">
          <p14:sldIdLst>
            <p14:sldId id="372"/>
            <p14:sldId id="376"/>
            <p14:sldId id="378"/>
            <p14:sldId id="380"/>
          </p14:sldIdLst>
        </p14:section>
        <p14:section name="Random ideas" id="{8EFE690D-B039-4B05-99F8-193766A863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359" autoAdjust="0"/>
  </p:normalViewPr>
  <p:slideViewPr>
    <p:cSldViewPr>
      <p:cViewPr varScale="1">
        <p:scale>
          <a:sx n="101" d="100"/>
          <a:sy n="101" d="100"/>
        </p:scale>
        <p:origin x="-228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Ours</c:v>
                </c:pt>
              </c:strCache>
            </c:strRef>
          </c:tx>
          <c:invertIfNegative val="0"/>
          <c:cat>
            <c:strRef>
              <c:f>Sheet1!$A$2:$A$5</c:f>
              <c:strCache>
                <c:ptCount val="4"/>
                <c:pt idx="0">
                  <c:v>POS (Accuracy)</c:v>
                </c:pt>
                <c:pt idx="1">
                  <c:v>Shallow Parse (Accuracy)</c:v>
                </c:pt>
                <c:pt idx="2">
                  <c:v>NER (F1)</c:v>
                </c:pt>
                <c:pt idx="3">
                  <c:v>Event (F1)</c:v>
                </c:pt>
              </c:strCache>
            </c:strRef>
          </c:cat>
          <c:val>
            <c:numRef>
              <c:f>Sheet1!$B$2:$B$5</c:f>
              <c:numCache>
                <c:formatCode>General</c:formatCode>
                <c:ptCount val="4"/>
                <c:pt idx="0">
                  <c:v>0.88300000000000001</c:v>
                </c:pt>
                <c:pt idx="1">
                  <c:v>0.875</c:v>
                </c:pt>
                <c:pt idx="2">
                  <c:v>0.67</c:v>
                </c:pt>
                <c:pt idx="3">
                  <c:v>0.64</c:v>
                </c:pt>
              </c:numCache>
            </c:numRef>
          </c:val>
        </c:ser>
        <c:ser>
          <c:idx val="1"/>
          <c:order val="1"/>
          <c:tx>
            <c:strRef>
              <c:f>Sheet1!$C$1</c:f>
              <c:strCache>
                <c:ptCount val="1"/>
                <c:pt idx="0">
                  <c:v>Off-the-shelf</c:v>
                </c:pt>
              </c:strCache>
            </c:strRef>
          </c:tx>
          <c:invertIfNegative val="0"/>
          <c:cat>
            <c:strRef>
              <c:f>Sheet1!$A$2:$A$5</c:f>
              <c:strCache>
                <c:ptCount val="4"/>
                <c:pt idx="0">
                  <c:v>POS (Accuracy)</c:v>
                </c:pt>
                <c:pt idx="1">
                  <c:v>Shallow Parse (Accuracy)</c:v>
                </c:pt>
                <c:pt idx="2">
                  <c:v>NER (F1)</c:v>
                </c:pt>
                <c:pt idx="3">
                  <c:v>Event (F1)</c:v>
                </c:pt>
              </c:strCache>
            </c:strRef>
          </c:cat>
          <c:val>
            <c:numRef>
              <c:f>Sheet1!$C$2:$C$5</c:f>
              <c:numCache>
                <c:formatCode>General</c:formatCode>
                <c:ptCount val="4"/>
                <c:pt idx="0">
                  <c:v>0.80100000000000005</c:v>
                </c:pt>
                <c:pt idx="1">
                  <c:v>0.83899999999999997</c:v>
                </c:pt>
                <c:pt idx="2">
                  <c:v>0.44</c:v>
                </c:pt>
                <c:pt idx="3">
                  <c:v>0.15</c:v>
                </c:pt>
              </c:numCache>
            </c:numRef>
          </c:val>
        </c:ser>
        <c:dLbls>
          <c:showLegendKey val="0"/>
          <c:showVal val="0"/>
          <c:showCatName val="0"/>
          <c:showSerName val="0"/>
          <c:showPercent val="0"/>
          <c:showBubbleSize val="0"/>
        </c:dLbls>
        <c:gapWidth val="150"/>
        <c:axId val="4743168"/>
        <c:axId val="4744704"/>
      </c:barChart>
      <c:catAx>
        <c:axId val="4743168"/>
        <c:scaling>
          <c:orientation val="minMax"/>
        </c:scaling>
        <c:delete val="0"/>
        <c:axPos val="b"/>
        <c:majorTickMark val="out"/>
        <c:minorTickMark val="none"/>
        <c:tickLblPos val="nextTo"/>
        <c:crossAx val="4744704"/>
        <c:crosses val="autoZero"/>
        <c:auto val="1"/>
        <c:lblAlgn val="ctr"/>
        <c:lblOffset val="100"/>
        <c:noMultiLvlLbl val="0"/>
      </c:catAx>
      <c:valAx>
        <c:axId val="4744704"/>
        <c:scaling>
          <c:orientation val="minMax"/>
        </c:scaling>
        <c:delete val="0"/>
        <c:axPos val="l"/>
        <c:majorGridlines/>
        <c:numFmt formatCode="General" sourceLinked="1"/>
        <c:majorTickMark val="out"/>
        <c:minorTickMark val="none"/>
        <c:tickLblPos val="nextTo"/>
        <c:crossAx val="474316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37037037037035E-2"/>
          <c:y val="6.2528030192489648E-2"/>
          <c:w val="0.92165680957212281"/>
          <c:h val="0.83557052687362532"/>
        </c:manualLayout>
      </c:layout>
      <c:barChart>
        <c:barDir val="col"/>
        <c:grouping val="clustered"/>
        <c:varyColors val="0"/>
        <c:ser>
          <c:idx val="0"/>
          <c:order val="0"/>
          <c:tx>
            <c:strRef>
              <c:f>Sheet1!$B$1</c:f>
              <c:strCache>
                <c:ptCount val="1"/>
                <c:pt idx="0">
                  <c:v>Column1</c:v>
                </c:pt>
              </c:strCache>
            </c:strRef>
          </c:tx>
          <c:invertIfNegative val="0"/>
          <c:cat>
            <c:numRef>
              <c:f>Sheet1!$A$2</c:f>
              <c:numCache>
                <c:formatCode>General</c:formatCode>
                <c:ptCount val="1"/>
              </c:numCache>
            </c:numRef>
          </c:cat>
          <c:val>
            <c:numRef>
              <c:f>Sheet1!$B$2</c:f>
              <c:numCache>
                <c:formatCode>General</c:formatCode>
                <c:ptCount val="1"/>
                <c:pt idx="0">
                  <c:v>4.3</c:v>
                </c:pt>
              </c:numCache>
            </c:numRef>
          </c:val>
        </c:ser>
        <c:ser>
          <c:idx val="1"/>
          <c:order val="1"/>
          <c:tx>
            <c:strRef>
              <c:f>Sheet1!$C$1</c:f>
              <c:strCache>
                <c:ptCount val="1"/>
                <c:pt idx="0">
                  <c:v>Column2</c:v>
                </c:pt>
              </c:strCache>
            </c:strRef>
          </c:tx>
          <c:invertIfNegative val="0"/>
          <c:cat>
            <c:numRef>
              <c:f>Sheet1!$A$2</c:f>
              <c:numCache>
                <c:formatCode>General</c:formatCode>
                <c:ptCount val="1"/>
              </c:numCache>
            </c:numRef>
          </c:cat>
          <c:val>
            <c:numRef>
              <c:f>Sheet1!$C$2</c:f>
              <c:numCache>
                <c:formatCode>General</c:formatCode>
                <c:ptCount val="1"/>
                <c:pt idx="0">
                  <c:v>2.4</c:v>
                </c:pt>
              </c:numCache>
            </c:numRef>
          </c:val>
        </c:ser>
        <c:ser>
          <c:idx val="2"/>
          <c:order val="2"/>
          <c:tx>
            <c:strRef>
              <c:f>Sheet1!$D$1</c:f>
              <c:strCache>
                <c:ptCount val="1"/>
                <c:pt idx="0">
                  <c:v>Column3</c:v>
                </c:pt>
              </c:strCache>
            </c:strRef>
          </c:tx>
          <c:invertIfNegative val="0"/>
          <c:cat>
            <c:numRef>
              <c:f>Sheet1!$A$2</c:f>
              <c:numCache>
                <c:formatCode>General</c:formatCode>
                <c:ptCount val="1"/>
              </c:numCache>
            </c:numRef>
          </c:cat>
          <c:val>
            <c:numRef>
              <c:f>Sheet1!$D$2</c:f>
              <c:numCache>
                <c:formatCode>General</c:formatCode>
                <c:ptCount val="1"/>
                <c:pt idx="0">
                  <c:v>2</c:v>
                </c:pt>
              </c:numCache>
            </c:numRef>
          </c:val>
        </c:ser>
        <c:dLbls>
          <c:showLegendKey val="0"/>
          <c:showVal val="0"/>
          <c:showCatName val="0"/>
          <c:showSerName val="0"/>
          <c:showPercent val="0"/>
          <c:showBubbleSize val="0"/>
        </c:dLbls>
        <c:gapWidth val="150"/>
        <c:axId val="179786496"/>
        <c:axId val="179788032"/>
      </c:barChart>
      <c:catAx>
        <c:axId val="179786496"/>
        <c:scaling>
          <c:orientation val="minMax"/>
        </c:scaling>
        <c:delete val="0"/>
        <c:axPos val="b"/>
        <c:numFmt formatCode="General" sourceLinked="1"/>
        <c:majorTickMark val="out"/>
        <c:minorTickMark val="none"/>
        <c:tickLblPos val="nextTo"/>
        <c:crossAx val="179788032"/>
        <c:crosses val="autoZero"/>
        <c:auto val="1"/>
        <c:lblAlgn val="ctr"/>
        <c:lblOffset val="100"/>
        <c:noMultiLvlLbl val="0"/>
      </c:catAx>
      <c:valAx>
        <c:axId val="179788032"/>
        <c:scaling>
          <c:orientation val="minMax"/>
        </c:scaling>
        <c:delete val="1"/>
        <c:axPos val="l"/>
        <c:majorGridlines/>
        <c:numFmt formatCode="General" sourceLinked="1"/>
        <c:majorTickMark val="out"/>
        <c:minorTickMark val="none"/>
        <c:tickLblPos val="nextTo"/>
        <c:crossAx val="179786496"/>
        <c:crosses val="autoZero"/>
        <c:crossBetween val="between"/>
      </c:valAx>
      <c:spPr>
        <a:noFill/>
        <a:ln>
          <a:noFill/>
        </a:ln>
      </c:spPr>
    </c:plotArea>
    <c:plotVisOnly val="1"/>
    <c:dispBlanksAs val="gap"/>
    <c:showDLblsOverMax val="0"/>
  </c:chart>
  <c:spPr>
    <a:noFill/>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37037037037035E-2"/>
          <c:y val="6.2528030192489648E-2"/>
          <c:w val="0.92165680957212281"/>
          <c:h val="0.83557052687362532"/>
        </c:manualLayout>
      </c:layout>
      <c:barChart>
        <c:barDir val="col"/>
        <c:grouping val="clustered"/>
        <c:varyColors val="0"/>
        <c:ser>
          <c:idx val="0"/>
          <c:order val="0"/>
          <c:tx>
            <c:strRef>
              <c:f>Sheet1!$B$1</c:f>
              <c:strCache>
                <c:ptCount val="1"/>
                <c:pt idx="0">
                  <c:v>Column1</c:v>
                </c:pt>
              </c:strCache>
            </c:strRef>
          </c:tx>
          <c:invertIfNegative val="0"/>
          <c:cat>
            <c:numRef>
              <c:f>Sheet1!$A$2</c:f>
              <c:numCache>
                <c:formatCode>General</c:formatCode>
                <c:ptCount val="1"/>
              </c:numCache>
            </c:numRef>
          </c:cat>
          <c:val>
            <c:numRef>
              <c:f>Sheet1!$B$2</c:f>
              <c:numCache>
                <c:formatCode>General</c:formatCode>
                <c:ptCount val="1"/>
                <c:pt idx="0">
                  <c:v>4.3</c:v>
                </c:pt>
              </c:numCache>
            </c:numRef>
          </c:val>
        </c:ser>
        <c:ser>
          <c:idx val="1"/>
          <c:order val="1"/>
          <c:tx>
            <c:strRef>
              <c:f>Sheet1!$C$1</c:f>
              <c:strCache>
                <c:ptCount val="1"/>
                <c:pt idx="0">
                  <c:v>Column2</c:v>
                </c:pt>
              </c:strCache>
            </c:strRef>
          </c:tx>
          <c:invertIfNegative val="0"/>
          <c:cat>
            <c:numRef>
              <c:f>Sheet1!$A$2</c:f>
              <c:numCache>
                <c:formatCode>General</c:formatCode>
                <c:ptCount val="1"/>
              </c:numCache>
            </c:numRef>
          </c:cat>
          <c:val>
            <c:numRef>
              <c:f>Sheet1!$C$2</c:f>
              <c:numCache>
                <c:formatCode>General</c:formatCode>
                <c:ptCount val="1"/>
                <c:pt idx="0">
                  <c:v>2.4</c:v>
                </c:pt>
              </c:numCache>
            </c:numRef>
          </c:val>
        </c:ser>
        <c:ser>
          <c:idx val="2"/>
          <c:order val="2"/>
          <c:tx>
            <c:strRef>
              <c:f>Sheet1!$D$1</c:f>
              <c:strCache>
                <c:ptCount val="1"/>
                <c:pt idx="0">
                  <c:v>Column3</c:v>
                </c:pt>
              </c:strCache>
            </c:strRef>
          </c:tx>
          <c:invertIfNegative val="0"/>
          <c:cat>
            <c:numRef>
              <c:f>Sheet1!$A$2</c:f>
              <c:numCache>
                <c:formatCode>General</c:formatCode>
                <c:ptCount val="1"/>
              </c:numCache>
            </c:numRef>
          </c:cat>
          <c:val>
            <c:numRef>
              <c:f>Sheet1!$D$2</c:f>
              <c:numCache>
                <c:formatCode>General</c:formatCode>
                <c:ptCount val="1"/>
                <c:pt idx="0">
                  <c:v>2</c:v>
                </c:pt>
              </c:numCache>
            </c:numRef>
          </c:val>
        </c:ser>
        <c:dLbls>
          <c:showLegendKey val="0"/>
          <c:showVal val="0"/>
          <c:showCatName val="0"/>
          <c:showSerName val="0"/>
          <c:showPercent val="0"/>
          <c:showBubbleSize val="0"/>
        </c:dLbls>
        <c:gapWidth val="150"/>
        <c:axId val="183603968"/>
        <c:axId val="183605504"/>
      </c:barChart>
      <c:catAx>
        <c:axId val="183603968"/>
        <c:scaling>
          <c:orientation val="minMax"/>
        </c:scaling>
        <c:delete val="0"/>
        <c:axPos val="b"/>
        <c:numFmt formatCode="General" sourceLinked="1"/>
        <c:majorTickMark val="out"/>
        <c:minorTickMark val="none"/>
        <c:tickLblPos val="nextTo"/>
        <c:crossAx val="183605504"/>
        <c:crosses val="autoZero"/>
        <c:auto val="1"/>
        <c:lblAlgn val="ctr"/>
        <c:lblOffset val="100"/>
        <c:noMultiLvlLbl val="0"/>
      </c:catAx>
      <c:valAx>
        <c:axId val="183605504"/>
        <c:scaling>
          <c:orientation val="minMax"/>
        </c:scaling>
        <c:delete val="1"/>
        <c:axPos val="l"/>
        <c:majorGridlines/>
        <c:numFmt formatCode="General" sourceLinked="1"/>
        <c:majorTickMark val="out"/>
        <c:minorTickMark val="none"/>
        <c:tickLblPos val="nextTo"/>
        <c:crossAx val="183603968"/>
        <c:crosses val="autoZero"/>
        <c:crossBetween val="between"/>
      </c:valAx>
      <c:spPr>
        <a:noFill/>
        <a:ln>
          <a:noFill/>
        </a:ln>
      </c:spPr>
    </c:plotArea>
    <c:plotVisOnly val="1"/>
    <c:dispBlanksAs val="gap"/>
    <c:showDLblsOverMax val="0"/>
  </c:chart>
  <c:spPr>
    <a:noFill/>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37037037037035E-2"/>
          <c:y val="6.2528030192489648E-2"/>
          <c:w val="0.92165680957212281"/>
          <c:h val="0.83557052687362532"/>
        </c:manualLayout>
      </c:layout>
      <c:barChart>
        <c:barDir val="col"/>
        <c:grouping val="clustered"/>
        <c:varyColors val="0"/>
        <c:ser>
          <c:idx val="0"/>
          <c:order val="0"/>
          <c:tx>
            <c:strRef>
              <c:f>Sheet1!$B$1</c:f>
              <c:strCache>
                <c:ptCount val="1"/>
                <c:pt idx="0">
                  <c:v>Column1</c:v>
                </c:pt>
              </c:strCache>
            </c:strRef>
          </c:tx>
          <c:invertIfNegative val="0"/>
          <c:cat>
            <c:numRef>
              <c:f>Sheet1!$A$2</c:f>
              <c:numCache>
                <c:formatCode>General</c:formatCode>
                <c:ptCount val="1"/>
              </c:numCache>
            </c:numRef>
          </c:cat>
          <c:val>
            <c:numRef>
              <c:f>Sheet1!$B$2</c:f>
              <c:numCache>
                <c:formatCode>General</c:formatCode>
                <c:ptCount val="1"/>
                <c:pt idx="0">
                  <c:v>4.3</c:v>
                </c:pt>
              </c:numCache>
            </c:numRef>
          </c:val>
        </c:ser>
        <c:ser>
          <c:idx val="1"/>
          <c:order val="1"/>
          <c:tx>
            <c:strRef>
              <c:f>Sheet1!$C$1</c:f>
              <c:strCache>
                <c:ptCount val="1"/>
                <c:pt idx="0">
                  <c:v>Column2</c:v>
                </c:pt>
              </c:strCache>
            </c:strRef>
          </c:tx>
          <c:invertIfNegative val="0"/>
          <c:cat>
            <c:numRef>
              <c:f>Sheet1!$A$2</c:f>
              <c:numCache>
                <c:formatCode>General</c:formatCode>
                <c:ptCount val="1"/>
              </c:numCache>
            </c:numRef>
          </c:cat>
          <c:val>
            <c:numRef>
              <c:f>Sheet1!$C$2</c:f>
              <c:numCache>
                <c:formatCode>General</c:formatCode>
                <c:ptCount val="1"/>
                <c:pt idx="0">
                  <c:v>2.4</c:v>
                </c:pt>
              </c:numCache>
            </c:numRef>
          </c:val>
        </c:ser>
        <c:ser>
          <c:idx val="2"/>
          <c:order val="2"/>
          <c:tx>
            <c:strRef>
              <c:f>Sheet1!$D$1</c:f>
              <c:strCache>
                <c:ptCount val="1"/>
                <c:pt idx="0">
                  <c:v>Column3</c:v>
                </c:pt>
              </c:strCache>
            </c:strRef>
          </c:tx>
          <c:invertIfNegative val="0"/>
          <c:cat>
            <c:numRef>
              <c:f>Sheet1!$A$2</c:f>
              <c:numCache>
                <c:formatCode>General</c:formatCode>
                <c:ptCount val="1"/>
              </c:numCache>
            </c:numRef>
          </c:cat>
          <c:val>
            <c:numRef>
              <c:f>Sheet1!$D$2</c:f>
              <c:numCache>
                <c:formatCode>General</c:formatCode>
                <c:ptCount val="1"/>
                <c:pt idx="0">
                  <c:v>2</c:v>
                </c:pt>
              </c:numCache>
            </c:numRef>
          </c:val>
        </c:ser>
        <c:dLbls>
          <c:showLegendKey val="0"/>
          <c:showVal val="0"/>
          <c:showCatName val="0"/>
          <c:showSerName val="0"/>
          <c:showPercent val="0"/>
          <c:showBubbleSize val="0"/>
        </c:dLbls>
        <c:gapWidth val="150"/>
        <c:axId val="184058624"/>
        <c:axId val="184060160"/>
      </c:barChart>
      <c:catAx>
        <c:axId val="184058624"/>
        <c:scaling>
          <c:orientation val="minMax"/>
        </c:scaling>
        <c:delete val="0"/>
        <c:axPos val="b"/>
        <c:numFmt formatCode="General" sourceLinked="1"/>
        <c:majorTickMark val="out"/>
        <c:minorTickMark val="none"/>
        <c:tickLblPos val="nextTo"/>
        <c:crossAx val="184060160"/>
        <c:crosses val="autoZero"/>
        <c:auto val="1"/>
        <c:lblAlgn val="ctr"/>
        <c:lblOffset val="100"/>
        <c:noMultiLvlLbl val="0"/>
      </c:catAx>
      <c:valAx>
        <c:axId val="184060160"/>
        <c:scaling>
          <c:orientation val="minMax"/>
        </c:scaling>
        <c:delete val="1"/>
        <c:axPos val="l"/>
        <c:majorGridlines/>
        <c:numFmt formatCode="General" sourceLinked="1"/>
        <c:majorTickMark val="out"/>
        <c:minorTickMark val="none"/>
        <c:tickLblPos val="nextTo"/>
        <c:crossAx val="184058624"/>
        <c:crosses val="autoZero"/>
        <c:crossBetween val="between"/>
      </c:valAx>
      <c:spPr>
        <a:noFill/>
        <a:ln>
          <a:noFill/>
        </a:ln>
      </c:spPr>
    </c:plotArea>
    <c:plotVisOnly val="1"/>
    <c:dispBlanksAs val="gap"/>
    <c:showDLblsOverMax val="0"/>
  </c:chart>
  <c:spPr>
    <a:noFill/>
  </c:spPr>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37037037037035E-2"/>
          <c:y val="6.2528030192489648E-2"/>
          <c:w val="0.92165680957212281"/>
          <c:h val="0.83557052687362532"/>
        </c:manualLayout>
      </c:layout>
      <c:barChart>
        <c:barDir val="col"/>
        <c:grouping val="clustered"/>
        <c:varyColors val="0"/>
        <c:ser>
          <c:idx val="0"/>
          <c:order val="0"/>
          <c:tx>
            <c:strRef>
              <c:f>Sheet1!$B$1</c:f>
              <c:strCache>
                <c:ptCount val="1"/>
                <c:pt idx="0">
                  <c:v>Column1</c:v>
                </c:pt>
              </c:strCache>
            </c:strRef>
          </c:tx>
          <c:invertIfNegative val="0"/>
          <c:cat>
            <c:numRef>
              <c:f>Sheet1!$A$2</c:f>
              <c:numCache>
                <c:formatCode>General</c:formatCode>
                <c:ptCount val="1"/>
              </c:numCache>
            </c:numRef>
          </c:cat>
          <c:val>
            <c:numRef>
              <c:f>Sheet1!$B$2</c:f>
              <c:numCache>
                <c:formatCode>General</c:formatCode>
                <c:ptCount val="1"/>
                <c:pt idx="0">
                  <c:v>4.3</c:v>
                </c:pt>
              </c:numCache>
            </c:numRef>
          </c:val>
        </c:ser>
        <c:ser>
          <c:idx val="1"/>
          <c:order val="1"/>
          <c:tx>
            <c:strRef>
              <c:f>Sheet1!$C$1</c:f>
              <c:strCache>
                <c:ptCount val="1"/>
                <c:pt idx="0">
                  <c:v>Column2</c:v>
                </c:pt>
              </c:strCache>
            </c:strRef>
          </c:tx>
          <c:invertIfNegative val="0"/>
          <c:cat>
            <c:numRef>
              <c:f>Sheet1!$A$2</c:f>
              <c:numCache>
                <c:formatCode>General</c:formatCode>
                <c:ptCount val="1"/>
              </c:numCache>
            </c:numRef>
          </c:cat>
          <c:val>
            <c:numRef>
              <c:f>Sheet1!$C$2</c:f>
              <c:numCache>
                <c:formatCode>General</c:formatCode>
                <c:ptCount val="1"/>
                <c:pt idx="0">
                  <c:v>2.4</c:v>
                </c:pt>
              </c:numCache>
            </c:numRef>
          </c:val>
        </c:ser>
        <c:ser>
          <c:idx val="2"/>
          <c:order val="2"/>
          <c:tx>
            <c:strRef>
              <c:f>Sheet1!$D$1</c:f>
              <c:strCache>
                <c:ptCount val="1"/>
                <c:pt idx="0">
                  <c:v>Column3</c:v>
                </c:pt>
              </c:strCache>
            </c:strRef>
          </c:tx>
          <c:invertIfNegative val="0"/>
          <c:cat>
            <c:numRef>
              <c:f>Sheet1!$A$2</c:f>
              <c:numCache>
                <c:formatCode>General</c:formatCode>
                <c:ptCount val="1"/>
              </c:numCache>
            </c:numRef>
          </c:cat>
          <c:val>
            <c:numRef>
              <c:f>Sheet1!$D$2</c:f>
              <c:numCache>
                <c:formatCode>General</c:formatCode>
                <c:ptCount val="1"/>
                <c:pt idx="0">
                  <c:v>2</c:v>
                </c:pt>
              </c:numCache>
            </c:numRef>
          </c:val>
        </c:ser>
        <c:dLbls>
          <c:showLegendKey val="0"/>
          <c:showVal val="0"/>
          <c:showCatName val="0"/>
          <c:showSerName val="0"/>
          <c:showPercent val="0"/>
          <c:showBubbleSize val="0"/>
        </c:dLbls>
        <c:gapWidth val="150"/>
        <c:axId val="184199040"/>
        <c:axId val="184200576"/>
      </c:barChart>
      <c:catAx>
        <c:axId val="184199040"/>
        <c:scaling>
          <c:orientation val="minMax"/>
        </c:scaling>
        <c:delete val="0"/>
        <c:axPos val="b"/>
        <c:numFmt formatCode="General" sourceLinked="1"/>
        <c:majorTickMark val="out"/>
        <c:minorTickMark val="none"/>
        <c:tickLblPos val="nextTo"/>
        <c:crossAx val="184200576"/>
        <c:crosses val="autoZero"/>
        <c:auto val="1"/>
        <c:lblAlgn val="ctr"/>
        <c:lblOffset val="100"/>
        <c:noMultiLvlLbl val="0"/>
      </c:catAx>
      <c:valAx>
        <c:axId val="184200576"/>
        <c:scaling>
          <c:orientation val="minMax"/>
        </c:scaling>
        <c:delete val="1"/>
        <c:axPos val="l"/>
        <c:majorGridlines/>
        <c:numFmt formatCode="General" sourceLinked="1"/>
        <c:majorTickMark val="out"/>
        <c:minorTickMark val="none"/>
        <c:tickLblPos val="nextTo"/>
        <c:crossAx val="184199040"/>
        <c:crosses val="autoZero"/>
        <c:crossBetween val="between"/>
      </c:valAx>
      <c:spPr>
        <a:noFill/>
        <a:ln>
          <a:noFill/>
        </a:ln>
      </c:spPr>
    </c:plotArea>
    <c:plotVisOnly val="1"/>
    <c:dispBlanksAs val="gap"/>
    <c:showDLblsOverMax val="0"/>
  </c:chart>
  <c:spPr>
    <a:noFill/>
  </c:spPr>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clustered"/>
        <c:varyColors val="0"/>
        <c:ser>
          <c:idx val="0"/>
          <c:order val="0"/>
          <c:tx>
            <c:strRef>
              <c:f>Sheet1!$B$1</c:f>
              <c:strCache>
                <c:ptCount val="1"/>
                <c:pt idx="0">
                  <c:v>F1</c:v>
                </c:pt>
              </c:strCache>
            </c:strRef>
          </c:tx>
          <c:invertIfNegative val="0"/>
          <c:dPt>
            <c:idx val="4"/>
            <c:invertIfNegative val="0"/>
            <c:bubble3D val="0"/>
            <c:spPr>
              <a:solidFill>
                <a:schemeClr val="accent2"/>
              </a:solidFill>
            </c:spPr>
          </c:dPt>
          <c:cat>
            <c:strRef>
              <c:f>Sheet1!$A$2:$A$6</c:f>
              <c:strCache>
                <c:ptCount val="5"/>
                <c:pt idx="0">
                  <c:v>Majority Baseline</c:v>
                </c:pt>
                <c:pt idx="1">
                  <c:v>Freebase Baseline</c:v>
                </c:pt>
                <c:pt idx="2">
                  <c:v>Supervised Baseline</c:v>
                </c:pt>
                <c:pt idx="3">
                  <c:v>DL-Cotrain</c:v>
                </c:pt>
                <c:pt idx="4">
                  <c:v>Ours</c:v>
                </c:pt>
              </c:strCache>
            </c:strRef>
          </c:cat>
          <c:val>
            <c:numRef>
              <c:f>Sheet1!$B$2:$B$6</c:f>
              <c:numCache>
                <c:formatCode>General</c:formatCode>
                <c:ptCount val="5"/>
                <c:pt idx="0">
                  <c:v>0.3</c:v>
                </c:pt>
                <c:pt idx="1">
                  <c:v>0.38</c:v>
                </c:pt>
                <c:pt idx="2">
                  <c:v>0.45</c:v>
                </c:pt>
                <c:pt idx="3">
                  <c:v>0.53</c:v>
                </c:pt>
                <c:pt idx="4">
                  <c:v>0.66</c:v>
                </c:pt>
              </c:numCache>
            </c:numRef>
          </c:val>
        </c:ser>
        <c:dLbls>
          <c:showLegendKey val="0"/>
          <c:showVal val="0"/>
          <c:showCatName val="0"/>
          <c:showSerName val="0"/>
          <c:showPercent val="0"/>
          <c:showBubbleSize val="0"/>
        </c:dLbls>
        <c:gapWidth val="150"/>
        <c:axId val="183902208"/>
        <c:axId val="183903744"/>
      </c:barChart>
      <c:catAx>
        <c:axId val="183902208"/>
        <c:scaling>
          <c:orientation val="minMax"/>
        </c:scaling>
        <c:delete val="0"/>
        <c:axPos val="b"/>
        <c:majorTickMark val="out"/>
        <c:minorTickMark val="none"/>
        <c:tickLblPos val="nextTo"/>
        <c:crossAx val="183903744"/>
        <c:crosses val="autoZero"/>
        <c:auto val="1"/>
        <c:lblAlgn val="ctr"/>
        <c:lblOffset val="100"/>
        <c:noMultiLvlLbl val="0"/>
      </c:catAx>
      <c:valAx>
        <c:axId val="183903744"/>
        <c:scaling>
          <c:orientation val="minMax"/>
        </c:scaling>
        <c:delete val="0"/>
        <c:axPos val="l"/>
        <c:majorGridlines/>
        <c:numFmt formatCode="General" sourceLinked="1"/>
        <c:majorTickMark val="out"/>
        <c:minorTickMark val="none"/>
        <c:tickLblPos val="nextTo"/>
        <c:crossAx val="18390220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23582C-B0BE-457C-A96A-059E6159CFFB}" type="datetimeFigureOut">
              <a:rPr lang="en-US" smtClean="0"/>
              <a:t>5/15/2013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673171-2EC0-4114-9D46-963F4B9A772E}" type="slidenum">
              <a:rPr lang="en-US" smtClean="0"/>
              <a:t>‹#›</a:t>
            </a:fld>
            <a:endParaRPr lang="en-US"/>
          </a:p>
        </p:txBody>
      </p:sp>
    </p:spTree>
    <p:extLst>
      <p:ext uri="{BB962C8B-B14F-4D97-AF65-F5344CB8AC3E}">
        <p14:creationId xmlns:p14="http://schemas.microsoft.com/office/powerpoint/2010/main" val="3862325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t>
            </a:r>
          </a:p>
          <a:p>
            <a:endParaRPr lang="en-US" dirty="0" smtClean="0"/>
          </a:p>
          <a:p>
            <a:r>
              <a:rPr lang="en-US" dirty="0" smtClean="0"/>
              <a:t>General</a:t>
            </a:r>
            <a:r>
              <a:rPr lang="en-US" baseline="0" dirty="0" smtClean="0"/>
              <a:t> goal -&gt; translate text into pictures (easier to follow)</a:t>
            </a:r>
          </a:p>
          <a:p>
            <a:r>
              <a:rPr lang="en-US" dirty="0" smtClean="0"/>
              <a:t>*Use pictures to represent concepts*</a:t>
            </a:r>
          </a:p>
          <a:p>
            <a:r>
              <a:rPr lang="en-US" dirty="0" smtClean="0"/>
              <a:t>-Recurring use throughout talk…</a:t>
            </a:r>
            <a:endParaRPr lang="en-US" dirty="0"/>
          </a:p>
        </p:txBody>
      </p:sp>
      <p:sp>
        <p:nvSpPr>
          <p:cNvPr id="4" name="Slide Number Placeholder 3"/>
          <p:cNvSpPr>
            <a:spLocks noGrp="1"/>
          </p:cNvSpPr>
          <p:nvPr>
            <p:ph type="sldNum" sz="quarter" idx="10"/>
          </p:nvPr>
        </p:nvSpPr>
        <p:spPr/>
        <p:txBody>
          <a:bodyPr/>
          <a:lstStyle/>
          <a:p>
            <a:fld id="{9BF81224-9281-4ED3-8B4C-A5B7614CFD33}" type="slidenum">
              <a:rPr lang="en-US" smtClean="0"/>
              <a:t>1</a:t>
            </a:fld>
            <a:endParaRPr lang="en-US"/>
          </a:p>
        </p:txBody>
      </p:sp>
    </p:spTree>
    <p:extLst>
      <p:ext uri="{BB962C8B-B14F-4D97-AF65-F5344CB8AC3E}">
        <p14:creationId xmlns:p14="http://schemas.microsoft.com/office/powerpoint/2010/main" val="486752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9FB2307-2A4E-4134-9660-F385EE11875B}" type="slidenum">
              <a:rPr lang="en-US" smtClean="0"/>
              <a:t>10</a:t>
            </a:fld>
            <a:endParaRPr lang="en-US"/>
          </a:p>
        </p:txBody>
      </p:sp>
    </p:spTree>
    <p:extLst>
      <p:ext uri="{BB962C8B-B14F-4D97-AF65-F5344CB8AC3E}">
        <p14:creationId xmlns:p14="http://schemas.microsoft.com/office/powerpoint/2010/main" val="1115357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BF81224-9281-4ED3-8B4C-A5B7614CFD33}" type="slidenum">
              <a:rPr lang="en-US" smtClean="0"/>
              <a:t>16</a:t>
            </a:fld>
            <a:endParaRPr lang="en-US"/>
          </a:p>
        </p:txBody>
      </p:sp>
    </p:spTree>
    <p:extLst>
      <p:ext uri="{BB962C8B-B14F-4D97-AF65-F5344CB8AC3E}">
        <p14:creationId xmlns:p14="http://schemas.microsoft.com/office/powerpoint/2010/main" val="738850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17</a:t>
            </a:fld>
            <a:endParaRPr lang="en-US"/>
          </a:p>
        </p:txBody>
      </p:sp>
    </p:spTree>
    <p:extLst>
      <p:ext uri="{BB962C8B-B14F-4D97-AF65-F5344CB8AC3E}">
        <p14:creationId xmlns:p14="http://schemas.microsoft.com/office/powerpoint/2010/main" val="3002858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63BE883-F1E4-4C80-AE1F-B31143F9886D}" type="slidenum">
              <a:rPr lang="en-US" smtClean="0"/>
              <a:t>18</a:t>
            </a:fld>
            <a:endParaRPr lang="en-US"/>
          </a:p>
        </p:txBody>
      </p:sp>
    </p:spTree>
    <p:extLst>
      <p:ext uri="{BB962C8B-B14F-4D97-AF65-F5344CB8AC3E}">
        <p14:creationId xmlns:p14="http://schemas.microsoft.com/office/powerpoint/2010/main" val="91796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19</a:t>
            </a:fld>
            <a:endParaRPr lang="en-US"/>
          </a:p>
        </p:txBody>
      </p:sp>
    </p:spTree>
    <p:extLst>
      <p:ext uri="{BB962C8B-B14F-4D97-AF65-F5344CB8AC3E}">
        <p14:creationId xmlns:p14="http://schemas.microsoft.com/office/powerpoint/2010/main" val="1735861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20</a:t>
            </a:fld>
            <a:endParaRPr lang="en-US"/>
          </a:p>
        </p:txBody>
      </p:sp>
    </p:spTree>
    <p:extLst>
      <p:ext uri="{BB962C8B-B14F-4D97-AF65-F5344CB8AC3E}">
        <p14:creationId xmlns:p14="http://schemas.microsoft.com/office/powerpoint/2010/main" val="1735861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21</a:t>
            </a:fld>
            <a:endParaRPr lang="en-US"/>
          </a:p>
        </p:txBody>
      </p:sp>
    </p:spTree>
    <p:extLst>
      <p:ext uri="{BB962C8B-B14F-4D97-AF65-F5344CB8AC3E}">
        <p14:creationId xmlns:p14="http://schemas.microsoft.com/office/powerpoint/2010/main" val="696138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22</a:t>
            </a:fld>
            <a:endParaRPr lang="en-US"/>
          </a:p>
        </p:txBody>
      </p:sp>
    </p:spTree>
    <p:extLst>
      <p:ext uri="{BB962C8B-B14F-4D97-AF65-F5344CB8AC3E}">
        <p14:creationId xmlns:p14="http://schemas.microsoft.com/office/powerpoint/2010/main" val="696138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23</a:t>
            </a:fld>
            <a:endParaRPr lang="en-US"/>
          </a:p>
        </p:txBody>
      </p:sp>
    </p:spTree>
    <p:extLst>
      <p:ext uri="{BB962C8B-B14F-4D97-AF65-F5344CB8AC3E}">
        <p14:creationId xmlns:p14="http://schemas.microsoft.com/office/powerpoint/2010/main" val="1354126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24</a:t>
            </a:fld>
            <a:endParaRPr lang="en-US"/>
          </a:p>
        </p:txBody>
      </p:sp>
    </p:spTree>
    <p:extLst>
      <p:ext uri="{BB962C8B-B14F-4D97-AF65-F5344CB8AC3E}">
        <p14:creationId xmlns:p14="http://schemas.microsoft.com/office/powerpoint/2010/main" val="3246495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2</a:t>
            </a:fld>
            <a:endParaRPr lang="en-US"/>
          </a:p>
        </p:txBody>
      </p:sp>
    </p:spTree>
    <p:extLst>
      <p:ext uri="{BB962C8B-B14F-4D97-AF65-F5344CB8AC3E}">
        <p14:creationId xmlns:p14="http://schemas.microsoft.com/office/powerpoint/2010/main" val="475464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25</a:t>
            </a:fld>
            <a:endParaRPr lang="en-US"/>
          </a:p>
        </p:txBody>
      </p:sp>
    </p:spTree>
    <p:extLst>
      <p:ext uri="{BB962C8B-B14F-4D97-AF65-F5344CB8AC3E}">
        <p14:creationId xmlns:p14="http://schemas.microsoft.com/office/powerpoint/2010/main" val="2581627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26</a:t>
            </a:fld>
            <a:endParaRPr lang="en-US"/>
          </a:p>
        </p:txBody>
      </p:sp>
    </p:spTree>
    <p:extLst>
      <p:ext uri="{BB962C8B-B14F-4D97-AF65-F5344CB8AC3E}">
        <p14:creationId xmlns:p14="http://schemas.microsoft.com/office/powerpoint/2010/main" val="2011264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27</a:t>
            </a:fld>
            <a:endParaRPr lang="en-US"/>
          </a:p>
        </p:txBody>
      </p:sp>
    </p:spTree>
    <p:extLst>
      <p:ext uri="{BB962C8B-B14F-4D97-AF65-F5344CB8AC3E}">
        <p14:creationId xmlns:p14="http://schemas.microsoft.com/office/powerpoint/2010/main" val="77496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28</a:t>
            </a:fld>
            <a:endParaRPr lang="en-US"/>
          </a:p>
        </p:txBody>
      </p:sp>
    </p:spTree>
    <p:extLst>
      <p:ext uri="{BB962C8B-B14F-4D97-AF65-F5344CB8AC3E}">
        <p14:creationId xmlns:p14="http://schemas.microsoft.com/office/powerpoint/2010/main" val="77496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29</a:t>
            </a:fld>
            <a:endParaRPr lang="en-US"/>
          </a:p>
        </p:txBody>
      </p:sp>
    </p:spTree>
    <p:extLst>
      <p:ext uri="{BB962C8B-B14F-4D97-AF65-F5344CB8AC3E}">
        <p14:creationId xmlns:p14="http://schemas.microsoft.com/office/powerpoint/2010/main" val="3134787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30</a:t>
            </a:fld>
            <a:endParaRPr lang="en-US"/>
          </a:p>
        </p:txBody>
      </p:sp>
    </p:spTree>
    <p:extLst>
      <p:ext uri="{BB962C8B-B14F-4D97-AF65-F5344CB8AC3E}">
        <p14:creationId xmlns:p14="http://schemas.microsoft.com/office/powerpoint/2010/main" val="3134787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31</a:t>
            </a:fld>
            <a:endParaRPr lang="en-US"/>
          </a:p>
        </p:txBody>
      </p:sp>
    </p:spTree>
    <p:extLst>
      <p:ext uri="{BB962C8B-B14F-4D97-AF65-F5344CB8AC3E}">
        <p14:creationId xmlns:p14="http://schemas.microsoft.com/office/powerpoint/2010/main" val="212551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32</a:t>
            </a:fld>
            <a:endParaRPr lang="en-US"/>
          </a:p>
        </p:txBody>
      </p:sp>
    </p:spTree>
    <p:extLst>
      <p:ext uri="{BB962C8B-B14F-4D97-AF65-F5344CB8AC3E}">
        <p14:creationId xmlns:p14="http://schemas.microsoft.com/office/powerpoint/2010/main" val="696138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33</a:t>
            </a:fld>
            <a:endParaRPr lang="en-US"/>
          </a:p>
        </p:txBody>
      </p:sp>
    </p:spTree>
    <p:extLst>
      <p:ext uri="{BB962C8B-B14F-4D97-AF65-F5344CB8AC3E}">
        <p14:creationId xmlns:p14="http://schemas.microsoft.com/office/powerpoint/2010/main" val="696138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035627-00F0-46BF-B840-63D1AEDBD496}" type="slidenum">
              <a:rPr lang="en-US" smtClean="0"/>
              <a:t>34</a:t>
            </a:fld>
            <a:endParaRPr lang="en-US"/>
          </a:p>
        </p:txBody>
      </p:sp>
    </p:spTree>
    <p:extLst>
      <p:ext uri="{BB962C8B-B14F-4D97-AF65-F5344CB8AC3E}">
        <p14:creationId xmlns:p14="http://schemas.microsoft.com/office/powerpoint/2010/main" val="3553827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0A7282-1344-4D3C-B109-4CF9E504BEF3}" type="slidenum">
              <a:rPr lang="en-US" smtClean="0"/>
              <a:t>3</a:t>
            </a:fld>
            <a:endParaRPr lang="en-US"/>
          </a:p>
        </p:txBody>
      </p:sp>
    </p:spTree>
    <p:extLst>
      <p:ext uri="{BB962C8B-B14F-4D97-AF65-F5344CB8AC3E}">
        <p14:creationId xmlns:p14="http://schemas.microsoft.com/office/powerpoint/2010/main" val="39410098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9FB2307-2A4E-4134-9660-F385EE11875B}" type="slidenum">
              <a:rPr lang="en-US" smtClean="0"/>
              <a:t>35</a:t>
            </a:fld>
            <a:endParaRPr lang="en-US"/>
          </a:p>
        </p:txBody>
      </p:sp>
    </p:spTree>
    <p:extLst>
      <p:ext uri="{BB962C8B-B14F-4D97-AF65-F5344CB8AC3E}">
        <p14:creationId xmlns:p14="http://schemas.microsoft.com/office/powerpoint/2010/main" val="1738494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9FB2307-2A4E-4134-9660-F385EE11875B}" type="slidenum">
              <a:rPr lang="en-US" smtClean="0"/>
              <a:t>36</a:t>
            </a:fld>
            <a:endParaRPr lang="en-US"/>
          </a:p>
        </p:txBody>
      </p:sp>
    </p:spTree>
    <p:extLst>
      <p:ext uri="{BB962C8B-B14F-4D97-AF65-F5344CB8AC3E}">
        <p14:creationId xmlns:p14="http://schemas.microsoft.com/office/powerpoint/2010/main" val="1738494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37</a:t>
            </a:fld>
            <a:endParaRPr lang="en-US"/>
          </a:p>
        </p:txBody>
      </p:sp>
    </p:spTree>
    <p:extLst>
      <p:ext uri="{BB962C8B-B14F-4D97-AF65-F5344CB8AC3E}">
        <p14:creationId xmlns:p14="http://schemas.microsoft.com/office/powerpoint/2010/main" val="2084203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38</a:t>
            </a:fld>
            <a:endParaRPr lang="en-US"/>
          </a:p>
        </p:txBody>
      </p:sp>
    </p:spTree>
    <p:extLst>
      <p:ext uri="{BB962C8B-B14F-4D97-AF65-F5344CB8AC3E}">
        <p14:creationId xmlns:p14="http://schemas.microsoft.com/office/powerpoint/2010/main" val="3952816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39</a:t>
            </a:fld>
            <a:endParaRPr lang="en-US"/>
          </a:p>
        </p:txBody>
      </p:sp>
    </p:spTree>
    <p:extLst>
      <p:ext uri="{BB962C8B-B14F-4D97-AF65-F5344CB8AC3E}">
        <p14:creationId xmlns:p14="http://schemas.microsoft.com/office/powerpoint/2010/main" val="3432951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60673171-2EC0-4114-9D46-963F4B9A772E}" type="slidenum">
              <a:rPr lang="en-US" smtClean="0"/>
              <a:t>40</a:t>
            </a:fld>
            <a:endParaRPr lang="en-US"/>
          </a:p>
        </p:txBody>
      </p:sp>
    </p:spTree>
    <p:extLst>
      <p:ext uri="{BB962C8B-B14F-4D97-AF65-F5344CB8AC3E}">
        <p14:creationId xmlns:p14="http://schemas.microsoft.com/office/powerpoint/2010/main" val="428562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63BE883-F1E4-4C80-AE1F-B31143F9886D}" type="slidenum">
              <a:rPr lang="en-US" smtClean="0"/>
              <a:t>41</a:t>
            </a:fld>
            <a:endParaRPr lang="en-US"/>
          </a:p>
        </p:txBody>
      </p:sp>
    </p:spTree>
    <p:extLst>
      <p:ext uri="{BB962C8B-B14F-4D97-AF65-F5344CB8AC3E}">
        <p14:creationId xmlns:p14="http://schemas.microsoft.com/office/powerpoint/2010/main" val="2479809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42</a:t>
            </a:fld>
            <a:endParaRPr lang="en-US"/>
          </a:p>
        </p:txBody>
      </p:sp>
    </p:spTree>
    <p:extLst>
      <p:ext uri="{BB962C8B-B14F-4D97-AF65-F5344CB8AC3E}">
        <p14:creationId xmlns:p14="http://schemas.microsoft.com/office/powerpoint/2010/main" val="3132577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43</a:t>
            </a:fld>
            <a:endParaRPr lang="en-US"/>
          </a:p>
        </p:txBody>
      </p:sp>
    </p:spTree>
    <p:extLst>
      <p:ext uri="{BB962C8B-B14F-4D97-AF65-F5344CB8AC3E}">
        <p14:creationId xmlns:p14="http://schemas.microsoft.com/office/powerpoint/2010/main" val="29261931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63BE883-F1E4-4C80-AE1F-B31143F9886D}" type="slidenum">
              <a:rPr lang="en-US" smtClean="0"/>
              <a:t>44</a:t>
            </a:fld>
            <a:endParaRPr lang="en-US"/>
          </a:p>
        </p:txBody>
      </p:sp>
    </p:spTree>
    <p:extLst>
      <p:ext uri="{BB962C8B-B14F-4D97-AF65-F5344CB8AC3E}">
        <p14:creationId xmlns:p14="http://schemas.microsoft.com/office/powerpoint/2010/main" val="1838710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events are a really good application area for information extraction.</a:t>
            </a:r>
          </a:p>
          <a:p>
            <a:r>
              <a:rPr lang="en-US" dirty="0" smtClean="0"/>
              <a:t>If our goal is to extract historical or encyclopedic information, then it’s really difficult to compete with manually compiled structured data sources like WP or FB.</a:t>
            </a:r>
          </a:p>
          <a:p>
            <a:r>
              <a:rPr lang="en-US" dirty="0" smtClean="0"/>
              <a:t>But news is also a challenging</a:t>
            </a:r>
            <a:r>
              <a:rPr lang="en-US" baseline="0" dirty="0" smtClean="0"/>
              <a:t> area for NLP applications.  In part because newspapers are already well organized to begin with.</a:t>
            </a:r>
          </a:p>
          <a:p>
            <a:r>
              <a:rPr lang="en-US" baseline="0" dirty="0" smtClean="0"/>
              <a:t>It’s easy to keep up to date with the important news stories each day by reading the paper.</a:t>
            </a:r>
          </a:p>
          <a:p>
            <a:endParaRPr lang="en-US" dirty="0" smtClean="0"/>
          </a:p>
          <a:p>
            <a:endParaRPr lang="en-US" dirty="0" smtClean="0"/>
          </a:p>
          <a:p>
            <a:r>
              <a:rPr lang="en-US" dirty="0" smtClean="0"/>
              <a:t>*****************************************</a:t>
            </a:r>
          </a:p>
          <a:p>
            <a:endParaRPr lang="en-US" dirty="0" smtClean="0"/>
          </a:p>
          <a:p>
            <a:r>
              <a:rPr lang="en-US" dirty="0" smtClean="0"/>
              <a:t>A large portion of previous work on IE and NLP has focused on processing newspaper articles, so I think</a:t>
            </a:r>
            <a:r>
              <a:rPr lang="en-US" baseline="0" dirty="0" smtClean="0"/>
              <a:t> it’s worth stepping back for a second to ask why that is.</a:t>
            </a:r>
          </a:p>
          <a:p>
            <a:r>
              <a:rPr lang="en-US" baseline="0" dirty="0" smtClean="0"/>
              <a:t>Historically newswire has been the best source of information on current events</a:t>
            </a:r>
          </a:p>
          <a:p>
            <a:r>
              <a:rPr lang="en-US" baseline="0" dirty="0" smtClean="0"/>
              <a:t>Current events are a great application area for NLP</a:t>
            </a:r>
          </a:p>
          <a:p>
            <a:r>
              <a:rPr lang="en-US" baseline="0" dirty="0" smtClean="0"/>
              <a:t>If our goal is to extract historical or encyclopedic information, then it’s very difficult to compete with manually curated structured data sources such as WP or FB.</a:t>
            </a:r>
          </a:p>
          <a:p>
            <a:r>
              <a:rPr lang="en-US" baseline="0" dirty="0" smtClean="0"/>
              <a:t>But newswire is somewhat challenging for NLP applications as well, partly because it’s already quite well organized and edited.</a:t>
            </a:r>
          </a:p>
          <a:p>
            <a:r>
              <a:rPr lang="en-US" baseline="0" dirty="0" smtClean="0"/>
              <a:t>It’s easy to keep up to date on current events by reading the newspaper every day.</a:t>
            </a:r>
          </a:p>
          <a:p>
            <a:endParaRPr lang="en-US" dirty="0" smtClean="0"/>
          </a:p>
          <a:p>
            <a:endParaRPr lang="en-US" dirty="0" smtClean="0"/>
          </a:p>
          <a:p>
            <a:r>
              <a:rPr lang="en-US" dirty="0" smtClean="0"/>
              <a:t>***********************************************</a:t>
            </a:r>
          </a:p>
          <a:p>
            <a:endParaRPr lang="en-US" dirty="0" smtClean="0"/>
          </a:p>
          <a:p>
            <a:r>
              <a:rPr lang="en-US" dirty="0" smtClean="0"/>
              <a:t>A </a:t>
            </a:r>
            <a:r>
              <a:rPr lang="en-US" baseline="0" dirty="0" smtClean="0"/>
              <a:t>large portion of previous work on IE and NLP has focused on processing newspaper articles, so I think it’s worth taking a moment to reflect on why that is.</a:t>
            </a:r>
          </a:p>
          <a:p>
            <a:r>
              <a:rPr lang="en-US" baseline="0" dirty="0" smtClean="0"/>
              <a:t>-Historically news articles have been the best source of information on current events (really since the spread of the printing press…)</a:t>
            </a:r>
          </a:p>
          <a:p>
            <a:r>
              <a:rPr lang="en-US" baseline="0" dirty="0" smtClean="0"/>
              <a:t>Current events are a really good application area for NLP and IE</a:t>
            </a:r>
          </a:p>
          <a:p>
            <a:r>
              <a:rPr lang="en-US" baseline="0" dirty="0" smtClean="0"/>
              <a:t>-If our goal is to extract encyclopedic knowledge, then it’s really difficult to compete with manually compiled structured data sources such as Wikipedia or Freebase, but if we’re extracting fresh information from news, then we have an opportunity to open up new data-analysis applications.</a:t>
            </a:r>
          </a:p>
          <a:p>
            <a:r>
              <a:rPr lang="en-US" dirty="0" smtClean="0"/>
              <a:t>-One challenge for NLP applications on newswire text, however is that news is already very well organized.</a:t>
            </a:r>
            <a:r>
              <a:rPr lang="en-US" baseline="0" dirty="0" smtClean="0"/>
              <a:t>  It’s fairly easy for a person to keep up to date on important events of the day by reading the newspaper.</a:t>
            </a:r>
            <a:endParaRPr lang="en-US" dirty="0" smtClean="0"/>
          </a:p>
          <a:p>
            <a:endParaRPr lang="en-US" dirty="0" smtClean="0"/>
          </a:p>
          <a:p>
            <a:r>
              <a:rPr lang="en-US" dirty="0" smtClean="0"/>
              <a:t>********************************************************************************</a:t>
            </a:r>
          </a:p>
          <a:p>
            <a:endParaRPr lang="en-US" dirty="0" smtClean="0"/>
          </a:p>
          <a:p>
            <a:r>
              <a:rPr lang="en-US" dirty="0" smtClean="0"/>
              <a:t>If</a:t>
            </a:r>
            <a:r>
              <a:rPr lang="en-US" baseline="0" dirty="0" smtClean="0"/>
              <a:t> we just focus on extracting encyclopedic knowledge (information which is not new) from text, then it’s difficult to compete with manually compiled sources of structured data such as Freebase or Wikipedia.</a:t>
            </a:r>
          </a:p>
          <a:p>
            <a:endParaRPr lang="en-US" baseline="0" dirty="0" smtClean="0"/>
          </a:p>
          <a:p>
            <a:r>
              <a:rPr lang="en-US" baseline="0" dirty="0" smtClean="0"/>
              <a:t>People are more likely to mention new information using natural language than to fill out structured data forms, so by extracting up-to-date information about current events, we should be able to enable new data-analysis applications </a:t>
            </a:r>
            <a:endParaRPr lang="en-US" dirty="0" smtClean="0"/>
          </a:p>
          <a:p>
            <a:endParaRPr lang="en-US" dirty="0" smtClean="0"/>
          </a:p>
          <a:p>
            <a:r>
              <a:rPr lang="en-US" dirty="0" smtClean="0"/>
              <a:t>*****************************************************************</a:t>
            </a:r>
          </a:p>
          <a:p>
            <a:endParaRPr lang="en-US" dirty="0" smtClean="0"/>
          </a:p>
          <a:p>
            <a:r>
              <a:rPr lang="en-US" dirty="0" smtClean="0"/>
              <a:t>Like I mentioned, most previous work on IE / NLP is focused on processing news articles.  Since the NLP</a:t>
            </a:r>
            <a:r>
              <a:rPr lang="en-US" baseline="0" dirty="0" smtClean="0"/>
              <a:t> community is spending so much time working with this data, </a:t>
            </a:r>
            <a:r>
              <a:rPr lang="en-US" dirty="0" smtClean="0"/>
              <a:t>I</a:t>
            </a:r>
            <a:r>
              <a:rPr lang="en-US" baseline="0" dirty="0" smtClean="0"/>
              <a:t> think it’s worth stepping back a bit and evaluating why we’ve decided to do this, and whether it makes sense to shift our focus.</a:t>
            </a:r>
          </a:p>
          <a:p>
            <a:endParaRPr lang="en-US" baseline="0" dirty="0" smtClean="0"/>
          </a:p>
          <a:p>
            <a:r>
              <a:rPr lang="en-US" baseline="0" dirty="0" smtClean="0"/>
              <a:t>Newswire is a natural choice for NLP applications</a:t>
            </a:r>
          </a:p>
          <a:p>
            <a:r>
              <a:rPr lang="en-US" baseline="0" dirty="0" smtClean="0"/>
              <a:t>-Historically newspapers have contained the best source of info on up to date info and current events.</a:t>
            </a:r>
          </a:p>
          <a:p>
            <a:r>
              <a:rPr lang="en-US" baseline="0" dirty="0" smtClean="0"/>
              <a:t>-Clearly NLP can have a big impact by extracting machine </a:t>
            </a:r>
            <a:r>
              <a:rPr lang="en-US" baseline="0" dirty="0" err="1" smtClean="0"/>
              <a:t>processable</a:t>
            </a:r>
            <a:r>
              <a:rPr lang="en-US" baseline="0" dirty="0" smtClean="0"/>
              <a:t> information on current events</a:t>
            </a:r>
          </a:p>
          <a:p>
            <a:r>
              <a:rPr lang="en-US" baseline="0" dirty="0" smtClean="0"/>
              <a:t>--if we just extract “old” information (that was already known), it’s difficult to compete with manually constructed structured data resources such as Freebase</a:t>
            </a:r>
          </a:p>
          <a:p>
            <a:r>
              <a:rPr lang="en-US" baseline="0" dirty="0" smtClean="0"/>
              <a:t>-</a:t>
            </a:r>
            <a:endParaRPr lang="en-US" dirty="0" smtClean="0"/>
          </a:p>
          <a:p>
            <a:endParaRPr lang="en-US" dirty="0" smtClean="0"/>
          </a:p>
          <a:p>
            <a:r>
              <a:rPr lang="en-US" dirty="0" smtClean="0"/>
              <a:t>-----------------------------------------------------------------------------------------</a:t>
            </a:r>
          </a:p>
          <a:p>
            <a:endParaRPr lang="en-US" dirty="0" smtClean="0"/>
          </a:p>
          <a:p>
            <a:r>
              <a:rPr lang="en-US" dirty="0" smtClean="0"/>
              <a:t>Why are we spending so much time working on NLP and</a:t>
            </a:r>
            <a:r>
              <a:rPr lang="en-US" baseline="0" dirty="0" smtClean="0"/>
              <a:t> IE from newswire?  </a:t>
            </a:r>
            <a:r>
              <a:rPr lang="en-US" dirty="0" smtClean="0"/>
              <a:t>Certainly</a:t>
            </a:r>
            <a:r>
              <a:rPr lang="en-US" baseline="0" dirty="0" smtClean="0"/>
              <a:t> is a useful domain, but might be time to consider looking at others as well…</a:t>
            </a:r>
          </a:p>
          <a:p>
            <a:endParaRPr lang="en-US" baseline="0" dirty="0" smtClean="0"/>
          </a:p>
          <a:p>
            <a:r>
              <a:rPr lang="en-US" baseline="0" dirty="0" smtClean="0"/>
              <a:t>Think it’s worth keeping in mind why we’ve chosen this text genre to work on originally, and to evaluate whether it’s necessary to think about other types of text as well…</a:t>
            </a:r>
            <a:endParaRPr lang="en-US" dirty="0" smtClean="0"/>
          </a:p>
          <a:p>
            <a:endParaRPr lang="en-US" dirty="0" smtClean="0"/>
          </a:p>
          <a:p>
            <a:r>
              <a:rPr lang="en-US" dirty="0" smtClean="0"/>
              <a:t>----------------------------------------------------------------------------------</a:t>
            </a:r>
          </a:p>
          <a:p>
            <a:endParaRPr lang="en-US" dirty="0" smtClean="0"/>
          </a:p>
          <a:p>
            <a:r>
              <a:rPr lang="en-US" dirty="0" smtClean="0"/>
              <a:t>Of course </a:t>
            </a:r>
            <a:r>
              <a:rPr lang="en-US" baseline="0" dirty="0" smtClean="0"/>
              <a:t>there has been tons of previous work on extracting events from newswire text.</a:t>
            </a:r>
          </a:p>
          <a:p>
            <a:r>
              <a:rPr lang="en-US" dirty="0" smtClean="0"/>
              <a:t>This makes sense because historically</a:t>
            </a:r>
            <a:r>
              <a:rPr lang="en-US" baseline="0" dirty="0" smtClean="0"/>
              <a:t> news has been the best source of information on current events.</a:t>
            </a:r>
          </a:p>
          <a:p>
            <a:endParaRPr lang="en-US" baseline="0" dirty="0" smtClean="0"/>
          </a:p>
          <a:p>
            <a:r>
              <a:rPr lang="en-US" baseline="0" dirty="0" smtClean="0"/>
              <a:t>Examples include the </a:t>
            </a:r>
            <a:r>
              <a:rPr lang="en-US" baseline="0" dirty="0" err="1" smtClean="0"/>
              <a:t>Timebank</a:t>
            </a:r>
            <a:r>
              <a:rPr lang="en-US" baseline="0" dirty="0" smtClean="0"/>
              <a:t> corpus and the MUC and ACE competitions</a:t>
            </a:r>
          </a:p>
          <a:p>
            <a:endParaRPr lang="en-US" dirty="0"/>
          </a:p>
        </p:txBody>
      </p:sp>
      <p:sp>
        <p:nvSpPr>
          <p:cNvPr id="4" name="Slide Number Placeholder 3"/>
          <p:cNvSpPr>
            <a:spLocks noGrp="1"/>
          </p:cNvSpPr>
          <p:nvPr>
            <p:ph type="sldNum" sz="quarter" idx="10"/>
          </p:nvPr>
        </p:nvSpPr>
        <p:spPr/>
        <p:txBody>
          <a:bodyPr/>
          <a:lstStyle/>
          <a:p>
            <a:fld id="{980A7282-1344-4D3C-B109-4CF9E504BEF3}" type="slidenum">
              <a:rPr lang="en-US" smtClean="0"/>
              <a:t>4</a:t>
            </a:fld>
            <a:endParaRPr lang="en-US"/>
          </a:p>
        </p:txBody>
      </p:sp>
    </p:spTree>
    <p:extLst>
      <p:ext uri="{BB962C8B-B14F-4D97-AF65-F5344CB8AC3E}">
        <p14:creationId xmlns:p14="http://schemas.microsoft.com/office/powerpoint/2010/main" val="3941009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63BE883-F1E4-4C80-AE1F-B31143F9886D}" type="slidenum">
              <a:rPr lang="en-US" smtClean="0"/>
              <a:t>45</a:t>
            </a:fld>
            <a:endParaRPr lang="en-US"/>
          </a:p>
        </p:txBody>
      </p:sp>
    </p:spTree>
    <p:extLst>
      <p:ext uri="{BB962C8B-B14F-4D97-AF65-F5344CB8AC3E}">
        <p14:creationId xmlns:p14="http://schemas.microsoft.com/office/powerpoint/2010/main" val="2283474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46</a:t>
            </a:fld>
            <a:endParaRPr lang="en-US"/>
          </a:p>
        </p:txBody>
      </p:sp>
    </p:spTree>
    <p:extLst>
      <p:ext uri="{BB962C8B-B14F-4D97-AF65-F5344CB8AC3E}">
        <p14:creationId xmlns:p14="http://schemas.microsoft.com/office/powerpoint/2010/main" val="3998107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63BE883-F1E4-4C80-AE1F-B31143F9886D}" type="slidenum">
              <a:rPr lang="en-US" smtClean="0"/>
              <a:t>47</a:t>
            </a:fld>
            <a:endParaRPr lang="en-US"/>
          </a:p>
        </p:txBody>
      </p:sp>
    </p:spTree>
    <p:extLst>
      <p:ext uri="{BB962C8B-B14F-4D97-AF65-F5344CB8AC3E}">
        <p14:creationId xmlns:p14="http://schemas.microsoft.com/office/powerpoint/2010/main" val="296156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48</a:t>
            </a:fld>
            <a:endParaRPr lang="en-US"/>
          </a:p>
        </p:txBody>
      </p:sp>
    </p:spTree>
    <p:extLst>
      <p:ext uri="{BB962C8B-B14F-4D97-AF65-F5344CB8AC3E}">
        <p14:creationId xmlns:p14="http://schemas.microsoft.com/office/powerpoint/2010/main" val="17966112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B9FB2307-2A4E-4134-9660-F385EE11875B}" type="slidenum">
              <a:rPr lang="en-US" smtClean="0"/>
              <a:t>49</a:t>
            </a:fld>
            <a:endParaRPr lang="en-US"/>
          </a:p>
        </p:txBody>
      </p:sp>
    </p:spTree>
    <p:extLst>
      <p:ext uri="{BB962C8B-B14F-4D97-AF65-F5344CB8AC3E}">
        <p14:creationId xmlns:p14="http://schemas.microsoft.com/office/powerpoint/2010/main" val="2145676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6264748-4018-4564-8DEE-FAF459DC7806}" type="slidenum">
              <a:rPr lang="en-US" smtClean="0"/>
              <a:t>50</a:t>
            </a:fld>
            <a:endParaRPr lang="en-US"/>
          </a:p>
        </p:txBody>
      </p:sp>
    </p:spTree>
    <p:extLst>
      <p:ext uri="{BB962C8B-B14F-4D97-AF65-F5344CB8AC3E}">
        <p14:creationId xmlns:p14="http://schemas.microsoft.com/office/powerpoint/2010/main" val="2391333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51</a:t>
            </a:fld>
            <a:endParaRPr lang="en-US"/>
          </a:p>
        </p:txBody>
      </p:sp>
    </p:spTree>
    <p:extLst>
      <p:ext uri="{BB962C8B-B14F-4D97-AF65-F5344CB8AC3E}">
        <p14:creationId xmlns:p14="http://schemas.microsoft.com/office/powerpoint/2010/main" val="3908604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52</a:t>
            </a:fld>
            <a:endParaRPr lang="en-US"/>
          </a:p>
        </p:txBody>
      </p:sp>
    </p:spTree>
    <p:extLst>
      <p:ext uri="{BB962C8B-B14F-4D97-AF65-F5344CB8AC3E}">
        <p14:creationId xmlns:p14="http://schemas.microsoft.com/office/powerpoint/2010/main" val="1064246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53</a:t>
            </a:fld>
            <a:endParaRPr lang="en-US"/>
          </a:p>
        </p:txBody>
      </p:sp>
    </p:spTree>
    <p:extLst>
      <p:ext uri="{BB962C8B-B14F-4D97-AF65-F5344CB8AC3E}">
        <p14:creationId xmlns:p14="http://schemas.microsoft.com/office/powerpoint/2010/main" val="660527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Moses phrase-based decoder</a:t>
            </a:r>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54</a:t>
            </a:fld>
            <a:endParaRPr lang="en-US"/>
          </a:p>
        </p:txBody>
      </p:sp>
    </p:spTree>
    <p:extLst>
      <p:ext uri="{BB962C8B-B14F-4D97-AF65-F5344CB8AC3E}">
        <p14:creationId xmlns:p14="http://schemas.microsoft.com/office/powerpoint/2010/main" val="660527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meantime social media has emerged as an important competing source of information on current events.</a:t>
            </a:r>
          </a:p>
          <a:p>
            <a:r>
              <a:rPr lang="en-US" dirty="0" smtClean="0"/>
              <a:t>The status messages written by users of these social networking websites have very different characteristics from news articles.</a:t>
            </a:r>
          </a:p>
          <a:p>
            <a:r>
              <a:rPr lang="en-US" dirty="0" smtClean="0"/>
              <a:t>They are short, easy for anyone to write and are</a:t>
            </a:r>
            <a:r>
              <a:rPr lang="en-US" baseline="0" dirty="0" smtClean="0"/>
              <a:t> instantly and widely distributed.</a:t>
            </a:r>
          </a:p>
          <a:p>
            <a:r>
              <a:rPr lang="en-US" baseline="0" dirty="0" smtClean="0"/>
              <a:t>For these reasons, social media often contains more up to date information on a wider variety of topics than news.</a:t>
            </a:r>
          </a:p>
          <a:p>
            <a:r>
              <a:rPr lang="en-US" baseline="0" dirty="0" smtClean="0"/>
              <a:t>But this lowering of the barrier to publication is a double-edged sword.</a:t>
            </a:r>
          </a:p>
          <a:p>
            <a:r>
              <a:rPr lang="en-US" baseline="0" dirty="0" smtClean="0"/>
              <a:t>Because these messages are so easy to write, we end up with a lot of irrelevant and redundant information, leading to a situation of information overload.</a:t>
            </a:r>
          </a:p>
          <a:p>
            <a:r>
              <a:rPr lang="en-US" baseline="0" dirty="0" smtClean="0"/>
              <a:t>Again this motivates the need for automatic text processing techniques to aggregate and categorize this disorganized stream of information.</a:t>
            </a:r>
          </a:p>
          <a:p>
            <a:endParaRPr lang="en-US" dirty="0" smtClean="0"/>
          </a:p>
          <a:p>
            <a:endParaRPr lang="en-US" dirty="0" smtClean="0"/>
          </a:p>
          <a:p>
            <a:r>
              <a:rPr lang="en-US" dirty="0" smtClean="0"/>
              <a:t>***************************************************</a:t>
            </a:r>
          </a:p>
          <a:p>
            <a:endParaRPr lang="en-US" dirty="0" smtClean="0"/>
          </a:p>
          <a:p>
            <a:r>
              <a:rPr lang="en-US" dirty="0" smtClean="0"/>
              <a:t>Recently social media has</a:t>
            </a:r>
            <a:r>
              <a:rPr lang="en-US" baseline="0" dirty="0" smtClean="0"/>
              <a:t> emerged as an important competing source of information on current events.  The status messages found on these social </a:t>
            </a:r>
            <a:r>
              <a:rPr lang="en-US" baseline="0" dirty="0" err="1" smtClean="0"/>
              <a:t>networing</a:t>
            </a:r>
            <a:r>
              <a:rPr lang="en-US" baseline="0" dirty="0" smtClean="0"/>
              <a:t> sites have several unique characteristics as compared with news: they are short, easy for anyone to write even on mobile devices, and are also instantly and widely disseminated.  For these reasons Twitter often contains the most up-to-date info on current events.</a:t>
            </a:r>
          </a:p>
          <a:p>
            <a:endParaRPr lang="en-US" baseline="0" dirty="0" smtClean="0"/>
          </a:p>
          <a:p>
            <a:r>
              <a:rPr lang="en-US" baseline="0" dirty="0" smtClean="0"/>
              <a:t>Lowering the barrier to publication is kind of a double edged sword, however because this also leads to many irrelevant and redundant messages.  No person can sit down and read all of the millions of Tweets written every day leading to a situation of information overload and motivating the need for automatic text processing techniques to extract and aggregate the most important information from Twitter.</a:t>
            </a:r>
          </a:p>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5</a:t>
            </a:fld>
            <a:endParaRPr lang="en-US"/>
          </a:p>
        </p:txBody>
      </p:sp>
    </p:spTree>
    <p:extLst>
      <p:ext uri="{BB962C8B-B14F-4D97-AF65-F5344CB8AC3E}">
        <p14:creationId xmlns:p14="http://schemas.microsoft.com/office/powerpoint/2010/main" val="35856650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55</a:t>
            </a:fld>
            <a:endParaRPr lang="en-US"/>
          </a:p>
        </p:txBody>
      </p:sp>
    </p:spTree>
    <p:extLst>
      <p:ext uri="{BB962C8B-B14F-4D97-AF65-F5344CB8AC3E}">
        <p14:creationId xmlns:p14="http://schemas.microsoft.com/office/powerpoint/2010/main" val="6605275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56</a:t>
            </a:fld>
            <a:endParaRPr lang="en-US"/>
          </a:p>
        </p:txBody>
      </p:sp>
    </p:spTree>
    <p:extLst>
      <p:ext uri="{BB962C8B-B14F-4D97-AF65-F5344CB8AC3E}">
        <p14:creationId xmlns:p14="http://schemas.microsoft.com/office/powerpoint/2010/main" val="6605275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57</a:t>
            </a:fld>
            <a:endParaRPr lang="en-US"/>
          </a:p>
        </p:txBody>
      </p:sp>
    </p:spTree>
    <p:extLst>
      <p:ext uri="{BB962C8B-B14F-4D97-AF65-F5344CB8AC3E}">
        <p14:creationId xmlns:p14="http://schemas.microsoft.com/office/powerpoint/2010/main" val="660527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5019A-1116-4E8C-9856-415D60D26154}" type="slidenum">
              <a:rPr lang="en-US" smtClean="0"/>
              <a:t>58</a:t>
            </a:fld>
            <a:endParaRPr lang="en-US"/>
          </a:p>
        </p:txBody>
      </p:sp>
    </p:spTree>
    <p:extLst>
      <p:ext uri="{BB962C8B-B14F-4D97-AF65-F5344CB8AC3E}">
        <p14:creationId xmlns:p14="http://schemas.microsoft.com/office/powerpoint/2010/main" val="4134685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59</a:t>
            </a:fld>
            <a:endParaRPr lang="en-US"/>
          </a:p>
        </p:txBody>
      </p:sp>
    </p:spTree>
    <p:extLst>
      <p:ext uri="{BB962C8B-B14F-4D97-AF65-F5344CB8AC3E}">
        <p14:creationId xmlns:p14="http://schemas.microsoft.com/office/powerpoint/2010/main" val="18087826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9FB2307-2A4E-4134-9660-F385EE11875B}" type="slidenum">
              <a:rPr lang="en-US" smtClean="0"/>
              <a:t>60</a:t>
            </a:fld>
            <a:endParaRPr lang="en-US"/>
          </a:p>
        </p:txBody>
      </p:sp>
    </p:spTree>
    <p:extLst>
      <p:ext uri="{BB962C8B-B14F-4D97-AF65-F5344CB8AC3E}">
        <p14:creationId xmlns:p14="http://schemas.microsoft.com/office/powerpoint/2010/main" val="3116326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6264748-4018-4564-8DEE-FAF459DC7806}" type="slidenum">
              <a:rPr lang="en-US" smtClean="0"/>
              <a:t>61</a:t>
            </a:fld>
            <a:endParaRPr lang="en-US"/>
          </a:p>
        </p:txBody>
      </p:sp>
    </p:spTree>
    <p:extLst>
      <p:ext uri="{BB962C8B-B14F-4D97-AF65-F5344CB8AC3E}">
        <p14:creationId xmlns:p14="http://schemas.microsoft.com/office/powerpoint/2010/main" val="23913337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63</a:t>
            </a:fld>
            <a:endParaRPr lang="en-US"/>
          </a:p>
        </p:txBody>
      </p:sp>
    </p:spTree>
    <p:extLst>
      <p:ext uri="{BB962C8B-B14F-4D97-AF65-F5344CB8AC3E}">
        <p14:creationId xmlns:p14="http://schemas.microsoft.com/office/powerpoint/2010/main" val="2619065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64</a:t>
            </a:fld>
            <a:endParaRPr lang="en-US"/>
          </a:p>
        </p:txBody>
      </p:sp>
    </p:spTree>
    <p:extLst>
      <p:ext uri="{BB962C8B-B14F-4D97-AF65-F5344CB8AC3E}">
        <p14:creationId xmlns:p14="http://schemas.microsoft.com/office/powerpoint/2010/main" val="1109726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63BE883-F1E4-4C80-AE1F-B31143F9886D}" type="slidenum">
              <a:rPr lang="en-US" smtClean="0"/>
              <a:t>65</a:t>
            </a:fld>
            <a:endParaRPr lang="en-US"/>
          </a:p>
        </p:txBody>
      </p:sp>
    </p:spTree>
    <p:extLst>
      <p:ext uri="{BB962C8B-B14F-4D97-AF65-F5344CB8AC3E}">
        <p14:creationId xmlns:p14="http://schemas.microsoft.com/office/powerpoint/2010/main" val="276963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the noisy,</a:t>
            </a:r>
            <a:r>
              <a:rPr lang="en-US" baseline="0" dirty="0" smtClean="0"/>
              <a:t> informal text we find on Twitter presents a number of challenges for NLP systems.</a:t>
            </a:r>
          </a:p>
          <a:p>
            <a:r>
              <a:rPr lang="en-US" baseline="0" dirty="0" smtClean="0"/>
              <a:t>First there is a lot of lexical variation; Twitter users are very creative with their use of spelling and abbreviations.</a:t>
            </a:r>
          </a:p>
          <a:p>
            <a:r>
              <a:rPr lang="en-US" baseline="0" dirty="0" smtClean="0"/>
              <a:t>As an example, I ran a distributional word clustering algorithm on a large corpus of tweets, then picked out and cleaned up one of the clusters.</a:t>
            </a:r>
          </a:p>
          <a:p>
            <a:r>
              <a:rPr lang="en-US" baseline="0" dirty="0" smtClean="0"/>
              <a:t>Here you can see there are over 50 different ways people can refer to the word “tomorrow” on twitter.  Clearly we aren’t going to see this same kind of lexical variation in news.</a:t>
            </a:r>
          </a:p>
          <a:p>
            <a:r>
              <a:rPr lang="en-US" baseline="0" dirty="0" smtClean="0"/>
              <a:t>Tweets also contain unreliable capitalization.  For instance people will often capitalize words simply for emphasis, or leave the whole message lowercased; this is particularly challenging for NE segmentation which relies heavily on capitalization.</a:t>
            </a:r>
          </a:p>
          <a:p>
            <a:r>
              <a:rPr lang="en-US" baseline="0" dirty="0" smtClean="0"/>
              <a:t>Finally tweets have a unique grammar, for instance, users will often drop personal pronouns assuming the subject of the sentence refers to the speaker.</a:t>
            </a:r>
          </a:p>
          <a:p>
            <a:endParaRPr lang="en-US" dirty="0" smtClean="0"/>
          </a:p>
          <a:p>
            <a:endParaRPr lang="en-US" dirty="0" smtClean="0"/>
          </a:p>
          <a:p>
            <a:r>
              <a:rPr lang="en-US" dirty="0" smtClean="0"/>
              <a:t>*****************************************************</a:t>
            </a:r>
          </a:p>
          <a:p>
            <a:endParaRPr lang="en-US" dirty="0" smtClean="0"/>
          </a:p>
          <a:p>
            <a:r>
              <a:rPr lang="en-US" dirty="0" smtClean="0"/>
              <a:t>On the other hand, shallow-syntactic</a:t>
            </a:r>
            <a:r>
              <a:rPr lang="en-US" baseline="0" dirty="0" smtClean="0"/>
              <a:t> annotation tasks are generally more difficult in Twitter because of their noisy and informal style.</a:t>
            </a:r>
            <a:endParaRPr lang="en-US" dirty="0" smtClean="0"/>
          </a:p>
          <a:p>
            <a:endParaRPr lang="en-US" dirty="0" smtClean="0"/>
          </a:p>
          <a:p>
            <a:r>
              <a:rPr lang="en-US" dirty="0" smtClean="0"/>
              <a:t>First</a:t>
            </a:r>
            <a:r>
              <a:rPr lang="en-US" baseline="0" dirty="0" smtClean="0"/>
              <a:t> of all, people are really creative with their use of spelling and abbreviation; as an example, I ran a distributional word clustering algorithm on a large corpus of tweets, then picked out and cleaned up one of the clusters and you can see there are over 50 different ways to refer to the word “tomorrow”.  Clearly you wouldn’t see this same kind of lexical variation in grammatical texts such as news articles.</a:t>
            </a:r>
          </a:p>
          <a:p>
            <a:endParaRPr lang="en-US" baseline="0" dirty="0" smtClean="0"/>
          </a:p>
          <a:p>
            <a:r>
              <a:rPr lang="en-US" baseline="0" dirty="0" smtClean="0"/>
              <a:t>Another problem is unreliable capitalization – People often capitalize words simply for emphasis or don’t capitalize proper nouns.  This is a big problem for named entity segmentation which traditionally relies heavily on </a:t>
            </a:r>
            <a:r>
              <a:rPr lang="en-US" baseline="0" dirty="0" err="1" smtClean="0"/>
              <a:t>capitaliation</a:t>
            </a:r>
            <a:r>
              <a:rPr lang="en-US" baseline="0" dirty="0" smtClean="0"/>
              <a:t>.</a:t>
            </a:r>
          </a:p>
          <a:p>
            <a:endParaRPr lang="en-US" baseline="0" dirty="0" smtClean="0"/>
          </a:p>
          <a:p>
            <a:r>
              <a:rPr lang="en-US" baseline="0" dirty="0" smtClean="0"/>
              <a:t>Finally tweets have a unique grammar, for example we often see tweets which begin with verbs which isn’t common in news sentences.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9FB2307-2A4E-4134-9660-F385EE11875B}" type="slidenum">
              <a:rPr lang="en-US" smtClean="0"/>
              <a:t>6</a:t>
            </a:fld>
            <a:endParaRPr lang="en-US"/>
          </a:p>
        </p:txBody>
      </p:sp>
    </p:spTree>
    <p:extLst>
      <p:ext uri="{BB962C8B-B14F-4D97-AF65-F5344CB8AC3E}">
        <p14:creationId xmlns:p14="http://schemas.microsoft.com/office/powerpoint/2010/main" val="3234728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63BE883-F1E4-4C80-AE1F-B31143F9886D}" type="slidenum">
              <a:rPr lang="en-US" smtClean="0"/>
              <a:t>66</a:t>
            </a:fld>
            <a:endParaRPr lang="en-US"/>
          </a:p>
        </p:txBody>
      </p:sp>
    </p:spTree>
    <p:extLst>
      <p:ext uri="{BB962C8B-B14F-4D97-AF65-F5344CB8AC3E}">
        <p14:creationId xmlns:p14="http://schemas.microsoft.com/office/powerpoint/2010/main" val="5064919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67</a:t>
            </a:fld>
            <a:endParaRPr lang="en-US"/>
          </a:p>
        </p:txBody>
      </p:sp>
    </p:spTree>
    <p:extLst>
      <p:ext uri="{BB962C8B-B14F-4D97-AF65-F5344CB8AC3E}">
        <p14:creationId xmlns:p14="http://schemas.microsoft.com/office/powerpoint/2010/main" val="1583533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7</a:t>
            </a:fld>
            <a:endParaRPr lang="en-US"/>
          </a:p>
        </p:txBody>
      </p:sp>
    </p:spTree>
    <p:extLst>
      <p:ext uri="{BB962C8B-B14F-4D97-AF65-F5344CB8AC3E}">
        <p14:creationId xmlns:p14="http://schemas.microsoft.com/office/powerpoint/2010/main" val="4094095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8</a:t>
            </a:fld>
            <a:endParaRPr lang="en-US"/>
          </a:p>
        </p:txBody>
      </p:sp>
    </p:spTree>
    <p:extLst>
      <p:ext uri="{BB962C8B-B14F-4D97-AF65-F5344CB8AC3E}">
        <p14:creationId xmlns:p14="http://schemas.microsoft.com/office/powerpoint/2010/main" val="3221224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673171-2EC0-4114-9D46-963F4B9A772E}" type="slidenum">
              <a:rPr lang="en-US" smtClean="0"/>
              <a:t>9</a:t>
            </a:fld>
            <a:endParaRPr lang="en-US"/>
          </a:p>
        </p:txBody>
      </p:sp>
    </p:spTree>
    <p:extLst>
      <p:ext uri="{BB962C8B-B14F-4D97-AF65-F5344CB8AC3E}">
        <p14:creationId xmlns:p14="http://schemas.microsoft.com/office/powerpoint/2010/main" val="1973236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BEC3DA-C7B6-4C1E-B4AB-4CA08CD31E07}" type="datetime1">
              <a:rPr lang="en-US" smtClean="0"/>
              <a:t>5/15/2013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6EE31C-0605-4C97-841F-11B510EA0F72}" type="datetime1">
              <a:rPr lang="en-US" smtClean="0"/>
              <a:t>5/15/2013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EA3565-25FD-4F70-94C4-6C828F18994E}" type="datetime1">
              <a:rPr lang="en-US" smtClean="0"/>
              <a:t>5/15/2013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EFA4AA-D208-4410-9A50-FCEA8102DB72}" type="datetime1">
              <a:rPr lang="en-US" smtClean="0"/>
              <a:t>5/15/2013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8E6B17-F19D-44D4-8FF0-54773F33A135}" type="datetime1">
              <a:rPr lang="en-US" smtClean="0"/>
              <a:t>5/15/2013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7C1317-98DD-475F-A624-95403359D721}" type="datetime1">
              <a:rPr lang="en-US" smtClean="0"/>
              <a:t>5/15/2013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8FAC18-D351-485B-AE1D-2F067BA16A57}" type="datetime1">
              <a:rPr lang="en-US" smtClean="0"/>
              <a:t>5/15/2013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9510E8-C426-4B79-948B-194E89168390}" type="datetime1">
              <a:rPr lang="en-US" smtClean="0"/>
              <a:t>5/15/2013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1EBE7-D180-4453-AC3D-B8BAB9AF701D}" type="datetime1">
              <a:rPr lang="en-US" smtClean="0"/>
              <a:t>5/15/2013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CE6338-5862-4CB3-B762-9C5292426C66}" type="datetime1">
              <a:rPr lang="en-US" smtClean="0"/>
              <a:t>5/15/2013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F7961C-7596-44C8-AF13-E99C3E0C6BCB}" type="datetime1">
              <a:rPr lang="en-US" smtClean="0"/>
              <a:t>5/15/2013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DAD9F-FDC8-4593-B613-D485059EF96E}" type="datetime1">
              <a:rPr lang="en-US" smtClean="0"/>
              <a:t>5/15/2013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tatuscalendar.cs.washington.ed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hyperlink" Target="https://github.com/aritter/twitter_nlp"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0.png"/><Relationship Id="rId3" Type="http://schemas.openxmlformats.org/officeDocument/2006/relationships/image" Target="../media/image380.png"/><Relationship Id="rId7" Type="http://schemas.openxmlformats.org/officeDocument/2006/relationships/image" Target="../media/image420.png"/><Relationship Id="rId12" Type="http://schemas.openxmlformats.org/officeDocument/2006/relationships/image" Target="../media/image470.png"/><Relationship Id="rId17" Type="http://schemas.openxmlformats.org/officeDocument/2006/relationships/image" Target="../media/image41.png"/><Relationship Id="rId2" Type="http://schemas.openxmlformats.org/officeDocument/2006/relationships/notesSlide" Target="../notesSlides/notesSlide36.xml"/><Relationship Id="rId16"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411.png"/><Relationship Id="rId11" Type="http://schemas.openxmlformats.org/officeDocument/2006/relationships/image" Target="../media/image460.png"/><Relationship Id="rId5" Type="http://schemas.openxmlformats.org/officeDocument/2006/relationships/image" Target="../media/image400.png"/><Relationship Id="rId10" Type="http://schemas.openxmlformats.org/officeDocument/2006/relationships/image" Target="../media/image450.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391.png"/></Relationships>
</file>

<file path=ppt/slides/_rels/slide4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5.png"/><Relationship Id="rId3" Type="http://schemas.openxmlformats.org/officeDocument/2006/relationships/image" Target="../media/image15.png"/><Relationship Id="rId7" Type="http://schemas.openxmlformats.org/officeDocument/2006/relationships/image" Target="../media/image500.png"/><Relationship Id="rId12" Type="http://schemas.openxmlformats.org/officeDocument/2006/relationships/image" Target="../media/image54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530.png"/><Relationship Id="rId5" Type="http://schemas.openxmlformats.org/officeDocument/2006/relationships/image" Target="../media/image310.png"/><Relationship Id="rId10" Type="http://schemas.openxmlformats.org/officeDocument/2006/relationships/image" Target="../media/image8.png"/><Relationship Id="rId4" Type="http://schemas.openxmlformats.org/officeDocument/2006/relationships/image" Target="../media/image210.png"/><Relationship Id="rId9" Type="http://schemas.openxmlformats.org/officeDocument/2006/relationships/image" Target="../media/image70.png"/><Relationship Id="rId14" Type="http://schemas.openxmlformats.org/officeDocument/2006/relationships/image" Target="../media/image41.pn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80.png"/><Relationship Id="rId3" Type="http://schemas.openxmlformats.org/officeDocument/2006/relationships/image" Target="../media/image15.png"/><Relationship Id="rId7" Type="http://schemas.openxmlformats.org/officeDocument/2006/relationships/image" Target="../media/image500.png"/><Relationship Id="rId12" Type="http://schemas.openxmlformats.org/officeDocument/2006/relationships/image" Target="../media/image170.png"/><Relationship Id="rId17" Type="http://schemas.openxmlformats.org/officeDocument/2006/relationships/image" Target="../media/image41.png"/><Relationship Id="rId2" Type="http://schemas.openxmlformats.org/officeDocument/2006/relationships/notesSlide" Target="../notesSlides/notesSlide40.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10.png"/><Relationship Id="rId11" Type="http://schemas.openxmlformats.org/officeDocument/2006/relationships/image" Target="../media/image16.png"/><Relationship Id="rId5" Type="http://schemas.openxmlformats.org/officeDocument/2006/relationships/image" Target="../media/image310.png"/><Relationship Id="rId15" Type="http://schemas.openxmlformats.org/officeDocument/2006/relationships/image" Target="../media/image57.png"/><Relationship Id="rId10" Type="http://schemas.openxmlformats.org/officeDocument/2006/relationships/image" Target="../media/image8.png"/><Relationship Id="rId4" Type="http://schemas.openxmlformats.org/officeDocument/2006/relationships/image" Target="../media/image210.png"/><Relationship Id="rId9" Type="http://schemas.openxmlformats.org/officeDocument/2006/relationships/image" Target="../media/image70.png"/><Relationship Id="rId1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0.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github.com/aritter/twitter_nlp"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tatuscalendar.cs.washington.ed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cs.washington.edu/homes/aritter/mt_chat.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2.jpeg"/><Relationship Id="rId7" Type="http://schemas.openxmlformats.org/officeDocument/2006/relationships/image" Target="../media/image55.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4.jpeg"/><Relationship Id="rId4" Type="http://schemas.openxmlformats.org/officeDocument/2006/relationships/image" Target="../media/image53.jpeg"/><Relationship Id="rId9" Type="http://schemas.openxmlformats.org/officeDocument/2006/relationships/image" Target="../media/image57.jpe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dirty="0" smtClean="0">
                <a:latin typeface="Century Gothic" pitchFamily="34" charset="0"/>
              </a:rPr>
              <a:t>Extracting Knowledge from Twitter and the Web</a:t>
            </a:r>
            <a:endParaRPr lang="en-US" dirty="0">
              <a:latin typeface="Century Gothic" pitchFamily="34" charset="0"/>
            </a:endParaRPr>
          </a:p>
        </p:txBody>
      </p:sp>
      <p:sp>
        <p:nvSpPr>
          <p:cNvPr id="3" name="Subtitle 2"/>
          <p:cNvSpPr>
            <a:spLocks noGrp="1"/>
          </p:cNvSpPr>
          <p:nvPr>
            <p:ph type="subTitle" idx="1"/>
          </p:nvPr>
        </p:nvSpPr>
        <p:spPr>
          <a:xfrm>
            <a:off x="1400175" y="3962400"/>
            <a:ext cx="6400800" cy="685800"/>
          </a:xfrm>
        </p:spPr>
        <p:txBody>
          <a:bodyPr>
            <a:normAutofit/>
          </a:bodyPr>
          <a:lstStyle/>
          <a:p>
            <a:r>
              <a:rPr lang="en-US" b="1" dirty="0" smtClean="0">
                <a:solidFill>
                  <a:schemeClr val="tx1"/>
                </a:solidFill>
                <a:latin typeface="Estrangelo Edessa" pitchFamily="66" charset="0"/>
                <a:cs typeface="Estrangelo Edessa" pitchFamily="66" charset="0"/>
              </a:rPr>
              <a:t>Alan Ritter</a:t>
            </a:r>
          </a:p>
        </p:txBody>
      </p:sp>
      <p:pic>
        <p:nvPicPr>
          <p:cNvPr id="8" name="Picture 7"/>
          <p:cNvPicPr>
            <a:picLocks noChangeAspect="1" noChangeArrowheads="1"/>
          </p:cNvPicPr>
          <p:nvPr/>
        </p:nvPicPr>
        <p:blipFill>
          <a:blip r:embed="rId3" cstate="print"/>
          <a:srcRect/>
          <a:stretch>
            <a:fillRect/>
          </a:stretch>
        </p:blipFill>
        <p:spPr bwMode="auto">
          <a:xfrm>
            <a:off x="7877175" y="5943600"/>
            <a:ext cx="1266825" cy="7620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pic>
        <p:nvPicPr>
          <p:cNvPr id="1026" name="Picture 2" descr="File:Twitter bird logo 2012.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6524" y="2971800"/>
            <a:ext cx="584488" cy="4797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ile:University of Washington Sea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4822168"/>
            <a:ext cx="1864382" cy="1864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846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2" algn="ctr" rtl="0">
              <a:spcBef>
                <a:spcPct val="0"/>
              </a:spcBef>
            </a:pPr>
            <a:r>
              <a:rPr lang="en-US" sz="4000" dirty="0" smtClean="0"/>
              <a:t>Extracting a Calendar from Twitter</a:t>
            </a:r>
            <a:endParaRPr lang="en-US" dirty="0"/>
          </a:p>
        </p:txBody>
      </p:sp>
      <p:sp>
        <p:nvSpPr>
          <p:cNvPr id="4" name="Rectangle 3"/>
          <p:cNvSpPr/>
          <p:nvPr/>
        </p:nvSpPr>
        <p:spPr>
          <a:xfrm>
            <a:off x="685800" y="5943600"/>
            <a:ext cx="8123510" cy="646331"/>
          </a:xfrm>
          <a:prstGeom prst="rect">
            <a:avLst/>
          </a:prstGeom>
        </p:spPr>
        <p:txBody>
          <a:bodyPr wrap="square">
            <a:spAutoFit/>
          </a:bodyPr>
          <a:lstStyle/>
          <a:p>
            <a:r>
              <a:rPr lang="en-US" sz="5400" baseline="-25000" dirty="0" smtClean="0">
                <a:hlinkClick r:id="rId3"/>
              </a:rPr>
              <a:t>http://statuscalendar.cs.washington.edu/</a:t>
            </a:r>
            <a:endParaRPr lang="en-US" sz="5400" baseline="-250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524000"/>
            <a:ext cx="8504510" cy="2053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52400" y="3773031"/>
            <a:ext cx="8305800" cy="1815882"/>
          </a:xfrm>
          <a:prstGeom prst="rect">
            <a:avLst/>
          </a:prstGeom>
        </p:spPr>
        <p:txBody>
          <a:bodyPr wrap="square">
            <a:spAutoFit/>
          </a:bodyPr>
          <a:lstStyle/>
          <a:p>
            <a:pPr marL="742950" lvl="1" indent="-285750">
              <a:buFont typeface="Arial" pitchFamily="34" charset="0"/>
              <a:buChar char="•"/>
            </a:pPr>
            <a:r>
              <a:rPr lang="en-US" sz="2800" dirty="0" smtClean="0"/>
              <a:t>Tweets processed using in-domain NLP tools</a:t>
            </a:r>
          </a:p>
          <a:p>
            <a:pPr lvl="2"/>
            <a:r>
              <a:rPr lang="en-US" sz="2800" dirty="0">
                <a:hlinkClick r:id="rId5"/>
              </a:rPr>
              <a:t>https://github.com/aritter/twitter_nlp</a:t>
            </a:r>
            <a:endParaRPr lang="en-US" sz="2800" dirty="0" smtClean="0"/>
          </a:p>
          <a:p>
            <a:pPr marL="742950" lvl="1" indent="-285750">
              <a:buFont typeface="Arial" pitchFamily="34" charset="0"/>
              <a:buChar char="•"/>
            </a:pPr>
            <a:r>
              <a:rPr lang="en-US" sz="2800" b="1" dirty="0" smtClean="0"/>
              <a:t>1</a:t>
            </a:r>
            <a:r>
              <a:rPr lang="en-US" sz="2800" b="1" dirty="0"/>
              <a:t>%</a:t>
            </a:r>
            <a:r>
              <a:rPr lang="en-US" sz="2800" dirty="0"/>
              <a:t> sample of global Twitter stream</a:t>
            </a:r>
          </a:p>
          <a:p>
            <a:pPr marL="1200150" lvl="2" indent="-285750">
              <a:buFont typeface="Arial" pitchFamily="34" charset="0"/>
              <a:buChar char="•"/>
            </a:pPr>
            <a:r>
              <a:rPr lang="en-US" sz="2800" dirty="0"/>
              <a:t>2 Million / </a:t>
            </a:r>
            <a:r>
              <a:rPr lang="en-US" sz="2800" dirty="0" smtClean="0"/>
              <a:t>Day</a:t>
            </a:r>
          </a:p>
        </p:txBody>
      </p:sp>
      <p:sp>
        <p:nvSpPr>
          <p:cNvPr id="5" name="Rounded Rectangular Callout 4"/>
          <p:cNvSpPr/>
          <p:nvPr/>
        </p:nvSpPr>
        <p:spPr>
          <a:xfrm>
            <a:off x="5486400" y="1371600"/>
            <a:ext cx="1752600" cy="533400"/>
          </a:xfrm>
          <a:prstGeom prst="wedgeRoundRectCallout">
            <a:avLst>
              <a:gd name="adj1" fmla="val -78079"/>
              <a:gd name="adj2" fmla="val 5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“Next Friday”</a:t>
            </a:r>
            <a:endParaRPr lang="en-US" dirty="0"/>
          </a:p>
        </p:txBody>
      </p:sp>
      <p:pic>
        <p:nvPicPr>
          <p:cNvPr id="8" name="Picture 4" descr="https://encrypted-tbn2.gstatic.com/images?q=tbn:ANd9GcSm43T-3zm_iMx3nLKtYZ2CXv6aT5FG8S7LkthW9OFcDEg8Pmev0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3200400"/>
            <a:ext cx="1524000" cy="990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292269" y="1037409"/>
            <a:ext cx="2457019" cy="369332"/>
          </a:xfrm>
          <a:prstGeom prst="rect">
            <a:avLst/>
          </a:prstGeom>
          <a:noFill/>
        </p:spPr>
        <p:txBody>
          <a:bodyPr wrap="none" rtlCol="0">
            <a:spAutoFit/>
          </a:bodyPr>
          <a:lstStyle/>
          <a:p>
            <a:r>
              <a:rPr lang="en-US" b="1" dirty="0" smtClean="0">
                <a:solidFill>
                  <a:srgbClr val="FF0000"/>
                </a:solidFill>
              </a:rPr>
              <a:t>[Ritter et. al. KDD 2012]</a:t>
            </a:r>
            <a:endParaRPr lang="en-US" b="1" dirty="0">
              <a:solidFill>
                <a:srgbClr val="FF0000"/>
              </a:solidFill>
            </a:endParaRPr>
          </a:p>
        </p:txBody>
      </p:sp>
    </p:spTree>
    <p:extLst>
      <p:ext uri="{BB962C8B-B14F-4D97-AF65-F5344CB8AC3E}">
        <p14:creationId xmlns:p14="http://schemas.microsoft.com/office/powerpoint/2010/main" val="3999891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from October 26, 2012</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057400"/>
            <a:ext cx="8794016" cy="3276600"/>
          </a:xfrm>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770408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1925"/>
            <a:ext cx="11595557" cy="6296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0718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020800" cy="7612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92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
            <a:ext cx="12000678" cy="6515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92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016" y="0"/>
            <a:ext cx="12477065" cy="6774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92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Question: Why does this work?</a:t>
            </a:r>
            <a:endParaRPr lang="en-US" dirty="0"/>
          </a:p>
        </p:txBody>
      </p:sp>
      <p:pic>
        <p:nvPicPr>
          <p:cNvPr id="4" name="Picture 2" descr="https://encrypted-tbn1.gstatic.com/images?q=tbn:ANd9GcRMsOYqVouppn3grZKVoZH7LFBeZxYiNkvxvSn5yAFmtud1lGp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790700"/>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737360" y="4988958"/>
            <a:ext cx="6187440" cy="830997"/>
          </a:xfrm>
          <a:prstGeom prst="rect">
            <a:avLst/>
          </a:prstGeom>
          <a:noFill/>
        </p:spPr>
        <p:txBody>
          <a:bodyPr wrap="square" rtlCol="0">
            <a:spAutoFit/>
          </a:bodyPr>
          <a:lstStyle/>
          <a:p>
            <a:r>
              <a:rPr lang="en-US" sz="2400" dirty="0" smtClean="0"/>
              <a:t>“The blast” 	</a:t>
            </a:r>
            <a:r>
              <a:rPr lang="en-US" sz="2400" b="1" dirty="0" smtClean="0"/>
              <a:t> happened on 	</a:t>
            </a:r>
            <a:r>
              <a:rPr lang="en-US" sz="2400" dirty="0" smtClean="0"/>
              <a:t>Saturday</a:t>
            </a:r>
          </a:p>
          <a:p>
            <a:r>
              <a:rPr lang="en-US" sz="2400" dirty="0" smtClean="0"/>
              <a:t>“The blast”		==	“bomb attack”</a:t>
            </a:r>
          </a:p>
        </p:txBody>
      </p:sp>
      <p:sp>
        <p:nvSpPr>
          <p:cNvPr id="6" name="Rectangle 5"/>
          <p:cNvSpPr/>
          <p:nvPr/>
        </p:nvSpPr>
        <p:spPr>
          <a:xfrm>
            <a:off x="-4572000" y="1676400"/>
            <a:ext cx="4572000" cy="2308324"/>
          </a:xfrm>
          <a:prstGeom prst="rect">
            <a:avLst/>
          </a:prstGeom>
        </p:spPr>
        <p:txBody>
          <a:bodyPr>
            <a:spAutoFit/>
          </a:bodyPr>
          <a:lstStyle/>
          <a:p>
            <a:r>
              <a:rPr lang="en-US" b="1" dirty="0"/>
              <a:t>At least 79 people are now said to have been killed in a bomb attack in a predominantly Shia Muslim part of the south-western Pakistani city of Quetta.</a:t>
            </a:r>
          </a:p>
          <a:p>
            <a:r>
              <a:rPr lang="en-US" dirty="0"/>
              <a:t>The blast, which also wounded 180 others, ripped through a crowded market place in an ethnic </a:t>
            </a:r>
            <a:r>
              <a:rPr lang="en-US" dirty="0" err="1"/>
              <a:t>Hazara</a:t>
            </a:r>
            <a:r>
              <a:rPr lang="en-US" dirty="0"/>
              <a:t> area at around 18:00 (13:00) on Saturday.</a:t>
            </a:r>
          </a:p>
        </p:txBody>
      </p:sp>
      <p:sp>
        <p:nvSpPr>
          <p:cNvPr id="15" name="Line Callout 2 14"/>
          <p:cNvSpPr/>
          <p:nvPr/>
        </p:nvSpPr>
        <p:spPr>
          <a:xfrm>
            <a:off x="3337560" y="1295400"/>
            <a:ext cx="5516880" cy="990600"/>
          </a:xfrm>
          <a:prstGeom prst="borderCallout2">
            <a:avLst>
              <a:gd name="adj1" fmla="val 18750"/>
              <a:gd name="adj2" fmla="val -8333"/>
              <a:gd name="adj3" fmla="val 18750"/>
              <a:gd name="adj4" fmla="val -16667"/>
              <a:gd name="adj5" fmla="val 83908"/>
              <a:gd name="adj6" fmla="val -2946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smtClean="0"/>
              <a:t>… 79 </a:t>
            </a:r>
            <a:r>
              <a:rPr lang="en-US" sz="2400" dirty="0"/>
              <a:t>people </a:t>
            </a:r>
            <a:r>
              <a:rPr lang="en-US" sz="2400" dirty="0" smtClean="0"/>
              <a:t>… have </a:t>
            </a:r>
            <a:r>
              <a:rPr lang="en-US" sz="2400" dirty="0"/>
              <a:t>been </a:t>
            </a:r>
            <a:r>
              <a:rPr lang="en-US" sz="2400" dirty="0">
                <a:solidFill>
                  <a:schemeClr val="bg1"/>
                </a:solidFill>
              </a:rPr>
              <a:t>killed </a:t>
            </a:r>
            <a:r>
              <a:rPr lang="en-US" sz="2400" dirty="0"/>
              <a:t>in a </a:t>
            </a:r>
            <a:endParaRPr lang="en-US" sz="2400" dirty="0" smtClean="0"/>
          </a:p>
          <a:p>
            <a:r>
              <a:rPr lang="en-US" sz="2400" b="1" dirty="0" smtClean="0">
                <a:solidFill>
                  <a:schemeClr val="accent2"/>
                </a:solidFill>
              </a:rPr>
              <a:t>bomb </a:t>
            </a:r>
            <a:r>
              <a:rPr lang="en-US" sz="2400" b="1" dirty="0">
                <a:solidFill>
                  <a:schemeClr val="accent2"/>
                </a:solidFill>
              </a:rPr>
              <a:t>attack </a:t>
            </a:r>
            <a:r>
              <a:rPr lang="en-US" sz="2400" dirty="0" smtClean="0"/>
              <a:t>in … city </a:t>
            </a:r>
            <a:r>
              <a:rPr lang="en-US" sz="2400" dirty="0"/>
              <a:t>of Quetta.</a:t>
            </a:r>
          </a:p>
        </p:txBody>
      </p:sp>
      <p:sp>
        <p:nvSpPr>
          <p:cNvPr id="16" name="Line Callout 2 15"/>
          <p:cNvSpPr/>
          <p:nvPr/>
        </p:nvSpPr>
        <p:spPr>
          <a:xfrm>
            <a:off x="3322320" y="2438400"/>
            <a:ext cx="5516880" cy="1201401"/>
          </a:xfrm>
          <a:prstGeom prst="borderCallout2">
            <a:avLst>
              <a:gd name="adj1" fmla="val 18750"/>
              <a:gd name="adj2" fmla="val -8333"/>
              <a:gd name="adj3" fmla="val 18750"/>
              <a:gd name="adj4" fmla="val -16667"/>
              <a:gd name="adj5" fmla="val -5866"/>
              <a:gd name="adj6" fmla="val -2898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solidFill>
                  <a:schemeClr val="accent2"/>
                </a:solidFill>
              </a:rPr>
              <a:t>The blast</a:t>
            </a:r>
            <a:r>
              <a:rPr lang="en-US" sz="2400" dirty="0"/>
              <a:t>, which also wounded 180 others, ripped through a crowded market place in an ethnic </a:t>
            </a:r>
            <a:r>
              <a:rPr lang="en-US" sz="2400" dirty="0" err="1"/>
              <a:t>Hazara</a:t>
            </a:r>
            <a:r>
              <a:rPr lang="en-US" sz="2400" dirty="0"/>
              <a:t> area </a:t>
            </a:r>
            <a:r>
              <a:rPr lang="en-US" sz="2400" dirty="0" smtClean="0"/>
              <a:t>… </a:t>
            </a:r>
            <a:r>
              <a:rPr lang="en-US" sz="2400" b="1" dirty="0" smtClean="0">
                <a:solidFill>
                  <a:schemeClr val="accent2"/>
                </a:solidFill>
              </a:rPr>
              <a:t>on </a:t>
            </a:r>
            <a:r>
              <a:rPr lang="en-US" sz="2400" b="1" dirty="0">
                <a:solidFill>
                  <a:schemeClr val="accent2"/>
                </a:solidFill>
              </a:rPr>
              <a:t>Saturday</a:t>
            </a:r>
            <a:r>
              <a:rPr lang="en-US" sz="2400" dirty="0"/>
              <a:t>.</a:t>
            </a:r>
          </a:p>
        </p:txBody>
      </p:sp>
      <p:sp>
        <p:nvSpPr>
          <p:cNvPr id="21" name="Line Callout 2 20"/>
          <p:cNvSpPr/>
          <p:nvPr/>
        </p:nvSpPr>
        <p:spPr>
          <a:xfrm>
            <a:off x="3322320" y="3774635"/>
            <a:ext cx="5532120" cy="873565"/>
          </a:xfrm>
          <a:prstGeom prst="borderCallout2">
            <a:avLst>
              <a:gd name="adj1" fmla="val 18750"/>
              <a:gd name="adj2" fmla="val -8333"/>
              <a:gd name="adj3" fmla="val 18750"/>
              <a:gd name="adj4" fmla="val -16667"/>
              <a:gd name="adj5" fmla="val -83691"/>
              <a:gd name="adj6" fmla="val -2932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A twin suicide </a:t>
            </a:r>
            <a:r>
              <a:rPr lang="en-US" sz="2400" b="1" dirty="0">
                <a:solidFill>
                  <a:schemeClr val="accent2"/>
                </a:solidFill>
              </a:rPr>
              <a:t>bomb attack </a:t>
            </a:r>
            <a:r>
              <a:rPr lang="en-US" sz="2400" dirty="0"/>
              <a:t>at a crowded snooker club on </a:t>
            </a:r>
            <a:r>
              <a:rPr lang="en-US" sz="2400" b="1" dirty="0">
                <a:solidFill>
                  <a:schemeClr val="accent1"/>
                </a:solidFill>
              </a:rPr>
              <a:t>10 January </a:t>
            </a:r>
            <a:r>
              <a:rPr lang="en-US" sz="2400" dirty="0"/>
              <a:t>killed </a:t>
            </a:r>
            <a:r>
              <a:rPr lang="en-US" sz="2400" dirty="0" smtClean="0"/>
              <a:t>...</a:t>
            </a:r>
            <a:endParaRPr lang="en-US" sz="2400" dirty="0"/>
          </a:p>
        </p:txBody>
      </p:sp>
      <mc:AlternateContent xmlns:mc="http://schemas.openxmlformats.org/markup-compatibility/2006" xmlns:a14="http://schemas.microsoft.com/office/drawing/2010/main">
        <mc:Choice Requires="a14">
          <p:sp>
            <p:nvSpPr>
              <p:cNvPr id="9" name="TextBox 8"/>
              <p:cNvSpPr txBox="1"/>
              <p:nvPr/>
            </p:nvSpPr>
            <p:spPr>
              <a:xfrm>
                <a:off x="1676400" y="5874603"/>
                <a:ext cx="6187440" cy="461665"/>
              </a:xfrm>
              <a:prstGeom prst="rect">
                <a:avLst/>
              </a:prstGeom>
              <a:noFill/>
            </p:spPr>
            <p:txBody>
              <a:bodyPr wrap="square" rtlCol="0">
                <a:spAutoFit/>
              </a:bodyPr>
              <a:lstStyle/>
              <a:p>
                <a:r>
                  <a:rPr lang="en-US" sz="2400" dirty="0" smtClean="0"/>
                  <a:t>“bomb attack”		</a:t>
                </a:r>
                <a14:m>
                  <m:oMath xmlns:m="http://schemas.openxmlformats.org/officeDocument/2006/math">
                    <m:r>
                      <a:rPr lang="en-US" sz="2400" b="0" i="0" smtClean="0">
                        <a:latin typeface="Cambria Math"/>
                        <a:ea typeface="Cambria Math"/>
                      </a:rPr>
                      <m:t> </m:t>
                    </m:r>
                    <m:r>
                      <a:rPr lang="en-US" sz="2400" b="1" i="1" smtClean="0">
                        <a:latin typeface="Cambria Math"/>
                        <a:ea typeface="Cambria Math"/>
                      </a:rPr>
                      <m:t>≠</m:t>
                    </m:r>
                  </m:oMath>
                </a14:m>
                <a:r>
                  <a:rPr lang="en-US" sz="2400" dirty="0" smtClean="0"/>
                  <a:t>	“bomb attack”</a:t>
                </a:r>
              </a:p>
            </p:txBody>
          </p:sp>
        </mc:Choice>
        <mc:Fallback xmlns="">
          <p:sp>
            <p:nvSpPr>
              <p:cNvPr id="9" name="TextBox 8"/>
              <p:cNvSpPr txBox="1">
                <a:spLocks noRot="1" noChangeAspect="1" noMove="1" noResize="1" noEditPoints="1" noAdjustHandles="1" noChangeArrowheads="1" noChangeShapeType="1" noTextEdit="1"/>
              </p:cNvSpPr>
              <p:nvPr/>
            </p:nvSpPr>
            <p:spPr>
              <a:xfrm>
                <a:off x="1676400" y="5874603"/>
                <a:ext cx="6187440" cy="461665"/>
              </a:xfrm>
              <a:prstGeom prst="rect">
                <a:avLst/>
              </a:prstGeom>
              <a:blipFill rotWithShape="1">
                <a:blip r:embed="rId4"/>
                <a:stretch>
                  <a:fillRect l="-1478" t="-10667" b="-30667"/>
                </a:stretch>
              </a:blipFill>
            </p:spPr>
            <p:txBody>
              <a:bodyPr/>
              <a:lstStyle/>
              <a:p>
                <a:r>
                  <a:rPr lang="en-US">
                    <a:noFill/>
                  </a:rPr>
                  <a:t> </a:t>
                </a:r>
              </a:p>
            </p:txBody>
          </p:sp>
        </mc:Fallback>
      </mc:AlternateContent>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8099" t="41484" r="4722" b="40622"/>
          <a:stretch/>
        </p:blipFill>
        <p:spPr bwMode="auto">
          <a:xfrm>
            <a:off x="152400" y="4988958"/>
            <a:ext cx="8714117" cy="1479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52685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Categorizing Events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2879" t="17629" b="17420"/>
          <a:stretch/>
        </p:blipFill>
        <p:spPr bwMode="auto">
          <a:xfrm>
            <a:off x="3581400" y="1525477"/>
            <a:ext cx="1828800" cy="167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077200" y="4749225"/>
            <a:ext cx="468398" cy="584775"/>
          </a:xfrm>
          <a:prstGeom prst="rect">
            <a:avLst/>
          </a:prstGeom>
          <a:noFill/>
        </p:spPr>
        <p:txBody>
          <a:bodyPr wrap="none" rtlCol="0">
            <a:spAutoFit/>
          </a:bodyPr>
          <a:lstStyle/>
          <a:p>
            <a:r>
              <a:rPr lang="en-US" sz="3200" dirty="0" smtClean="0"/>
              <a:t>…</a:t>
            </a:r>
            <a:endParaRPr lang="en-US" sz="3200" dirty="0"/>
          </a:p>
        </p:txBody>
      </p:sp>
      <p:cxnSp>
        <p:nvCxnSpPr>
          <p:cNvPr id="21" name="Straight Arrow Connector 20"/>
          <p:cNvCxnSpPr>
            <a:stCxn id="10" idx="2"/>
          </p:cNvCxnSpPr>
          <p:nvPr/>
        </p:nvCxnSpPr>
        <p:spPr>
          <a:xfrm flipH="1">
            <a:off x="1590675" y="3200400"/>
            <a:ext cx="2905125" cy="714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2"/>
          </p:cNvCxnSpPr>
          <p:nvPr/>
        </p:nvCxnSpPr>
        <p:spPr>
          <a:xfrm flipH="1">
            <a:off x="4062413" y="3200400"/>
            <a:ext cx="433387" cy="8000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2"/>
          </p:cNvCxnSpPr>
          <p:nvPr/>
        </p:nvCxnSpPr>
        <p:spPr>
          <a:xfrm>
            <a:off x="4495800" y="3200400"/>
            <a:ext cx="2128838" cy="714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43000" y="6324600"/>
            <a:ext cx="780983" cy="369332"/>
          </a:xfrm>
          <a:prstGeom prst="rect">
            <a:avLst/>
          </a:prstGeom>
          <a:noFill/>
        </p:spPr>
        <p:txBody>
          <a:bodyPr wrap="none" rtlCol="0">
            <a:spAutoFit/>
          </a:bodyPr>
          <a:lstStyle/>
          <a:p>
            <a:r>
              <a:rPr lang="en-US" dirty="0" smtClean="0"/>
              <a:t>Sports</a:t>
            </a:r>
            <a:endParaRPr lang="en-US" dirty="0"/>
          </a:p>
        </p:txBody>
      </p:sp>
      <p:sp>
        <p:nvSpPr>
          <p:cNvPr id="31" name="TextBox 30"/>
          <p:cNvSpPr txBox="1"/>
          <p:nvPr/>
        </p:nvSpPr>
        <p:spPr>
          <a:xfrm>
            <a:off x="3590858" y="6261616"/>
            <a:ext cx="843693" cy="369332"/>
          </a:xfrm>
          <a:prstGeom prst="rect">
            <a:avLst/>
          </a:prstGeom>
          <a:noFill/>
        </p:spPr>
        <p:txBody>
          <a:bodyPr wrap="none" rtlCol="0">
            <a:spAutoFit/>
          </a:bodyPr>
          <a:lstStyle/>
          <a:p>
            <a:r>
              <a:rPr lang="en-US" dirty="0" smtClean="0"/>
              <a:t>Politics</a:t>
            </a:r>
            <a:endParaRPr lang="en-US" dirty="0"/>
          </a:p>
        </p:txBody>
      </p:sp>
      <p:sp>
        <p:nvSpPr>
          <p:cNvPr id="32" name="TextBox 31"/>
          <p:cNvSpPr txBox="1"/>
          <p:nvPr/>
        </p:nvSpPr>
        <p:spPr>
          <a:xfrm>
            <a:off x="5850451" y="6260068"/>
            <a:ext cx="1693349" cy="369332"/>
          </a:xfrm>
          <a:prstGeom prst="rect">
            <a:avLst/>
          </a:prstGeom>
          <a:noFill/>
        </p:spPr>
        <p:txBody>
          <a:bodyPr wrap="none" rtlCol="0">
            <a:spAutoFit/>
          </a:bodyPr>
          <a:lstStyle/>
          <a:p>
            <a:r>
              <a:rPr lang="en-US" dirty="0" smtClean="0"/>
              <a:t>Product Release</a:t>
            </a:r>
            <a:endParaRPr lang="en-US" dirty="0"/>
          </a:p>
        </p:txBody>
      </p:sp>
      <p:pic>
        <p:nvPicPr>
          <p:cNvPr id="4110" name="Picture 14" descr="http://farm9.staticflickr.com/8285/7797418396_a3ba89a5f8_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204" y="4806553"/>
            <a:ext cx="19050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farm3.staticflickr.com/2537/4029847429_8bc44f5cca.jpg"/>
          <p:cNvPicPr>
            <a:picLocks noChangeAspect="1" noChangeArrowheads="1"/>
          </p:cNvPicPr>
          <p:nvPr/>
        </p:nvPicPr>
        <p:blipFill rotWithShape="1">
          <a:blip r:embed="rId5">
            <a:extLst>
              <a:ext uri="{28A0092B-C50C-407E-A947-70E740481C1C}">
                <a14:useLocalDpi xmlns:a14="http://schemas.microsoft.com/office/drawing/2010/main" val="0"/>
              </a:ext>
            </a:extLst>
          </a:blip>
          <a:srcRect l="23145" r="8537"/>
          <a:stretch/>
        </p:blipFill>
        <p:spPr bwMode="auto">
          <a:xfrm>
            <a:off x="5791200" y="4239028"/>
            <a:ext cx="1910599" cy="18569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farm9.staticflickr.com/8082/8288936705_13df3763f9.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578" y="4025502"/>
            <a:ext cx="1647825" cy="220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533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Categorizing Events: Challenges</a:t>
            </a:r>
            <a:endParaRPr lang="en-US" dirty="0"/>
          </a:p>
        </p:txBody>
      </p:sp>
      <p:sp>
        <p:nvSpPr>
          <p:cNvPr id="3" name="Content Placeholder 2"/>
          <p:cNvSpPr>
            <a:spLocks noGrp="1"/>
          </p:cNvSpPr>
          <p:nvPr>
            <p:ph idx="1"/>
          </p:nvPr>
        </p:nvSpPr>
        <p:spPr>
          <a:xfrm>
            <a:off x="304800" y="1874837"/>
            <a:ext cx="8458200" cy="3916363"/>
          </a:xfrm>
        </p:spPr>
        <p:txBody>
          <a:bodyPr>
            <a:normAutofit/>
          </a:bodyPr>
          <a:lstStyle/>
          <a:p>
            <a:r>
              <a:rPr lang="en-US" dirty="0" smtClean="0"/>
              <a:t>Many </a:t>
            </a:r>
            <a:r>
              <a:rPr lang="en-US" dirty="0"/>
              <a:t>Different Types</a:t>
            </a:r>
          </a:p>
          <a:p>
            <a:r>
              <a:rPr lang="en-US" dirty="0"/>
              <a:t>Not sure what is the right set of types</a:t>
            </a:r>
          </a:p>
          <a:p>
            <a:r>
              <a:rPr lang="en-US" dirty="0"/>
              <a:t>Set of types might </a:t>
            </a:r>
            <a:r>
              <a:rPr lang="en-US" dirty="0" smtClean="0"/>
              <a:t>change</a:t>
            </a:r>
          </a:p>
          <a:p>
            <a:pPr lvl="1"/>
            <a:r>
              <a:rPr lang="en-US" dirty="0" smtClean="0"/>
              <a:t>Might start talking about different things</a:t>
            </a:r>
          </a:p>
          <a:p>
            <a:pPr lvl="1"/>
            <a:r>
              <a:rPr lang="en-US" dirty="0" smtClean="0"/>
              <a:t>Might want to focus on different groups of users</a:t>
            </a:r>
            <a:endParaRPr lang="en-US" dirty="0"/>
          </a:p>
          <a:p>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7011649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Solution: Unsupervised Event Type Induction</a:t>
            </a:r>
            <a:endParaRPr lang="en-US" dirty="0"/>
          </a:p>
        </p:txBody>
      </p:sp>
      <p:sp>
        <p:nvSpPr>
          <p:cNvPr id="3" name="Content Placeholder 2"/>
          <p:cNvSpPr>
            <a:spLocks noGrp="1"/>
          </p:cNvSpPr>
          <p:nvPr>
            <p:ph idx="1"/>
          </p:nvPr>
        </p:nvSpPr>
        <p:spPr/>
        <p:txBody>
          <a:bodyPr>
            <a:normAutofit/>
          </a:bodyPr>
          <a:lstStyle/>
          <a:p>
            <a:r>
              <a:rPr lang="en-US" dirty="0" smtClean="0"/>
              <a:t>Latent Variable Models</a:t>
            </a:r>
          </a:p>
          <a:p>
            <a:pPr lvl="1"/>
            <a:r>
              <a:rPr lang="en-US" dirty="0" err="1" smtClean="0"/>
              <a:t>Selectional</a:t>
            </a:r>
            <a:r>
              <a:rPr lang="en-US" dirty="0" smtClean="0"/>
              <a:t> Preferences</a:t>
            </a:r>
          </a:p>
          <a:p>
            <a:pPr marL="914400" lvl="2" indent="0">
              <a:buNone/>
            </a:pPr>
            <a:r>
              <a:rPr lang="en-US" b="1" dirty="0" smtClean="0">
                <a:solidFill>
                  <a:srgbClr val="FF0000"/>
                </a:solidFill>
              </a:rPr>
              <a:t>[Ritter et. al. ACL 2010]</a:t>
            </a:r>
          </a:p>
          <a:p>
            <a:pPr marL="914400" lvl="2" indent="0">
              <a:buNone/>
            </a:pPr>
            <a:endParaRPr lang="en-US" b="1" dirty="0" smtClean="0">
              <a:solidFill>
                <a:schemeClr val="accent1"/>
              </a:solidFill>
            </a:endParaRPr>
          </a:p>
          <a:p>
            <a:r>
              <a:rPr lang="en-US" dirty="0" smtClean="0"/>
              <a:t>Advantages:</a:t>
            </a:r>
          </a:p>
          <a:p>
            <a:pPr lvl="1"/>
            <a:r>
              <a:rPr lang="en-US" dirty="0" smtClean="0"/>
              <a:t>Discovers types which </a:t>
            </a:r>
            <a:r>
              <a:rPr lang="en-US" b="1" dirty="0" smtClean="0"/>
              <a:t>match the data</a:t>
            </a:r>
          </a:p>
          <a:p>
            <a:pPr lvl="1"/>
            <a:r>
              <a:rPr lang="en-US" dirty="0" smtClean="0"/>
              <a:t>No need to annotate individual events</a:t>
            </a:r>
          </a:p>
          <a:p>
            <a:pPr lvl="1"/>
            <a:r>
              <a:rPr lang="en-US" dirty="0" smtClean="0"/>
              <a:t>Don’t need to commit to a specific set of types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148" t="14186" r="47893" b="10866"/>
          <a:stretch/>
        </p:blipFill>
        <p:spPr bwMode="auto">
          <a:xfrm>
            <a:off x="6170721" y="914400"/>
            <a:ext cx="2363679"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156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7620000" cy="1630362"/>
          </a:xfrm>
        </p:spPr>
        <p:txBody>
          <a:bodyPr>
            <a:normAutofit/>
          </a:bodyPr>
          <a:lstStyle/>
          <a:p>
            <a:r>
              <a:rPr lang="en-US" dirty="0" smtClean="0"/>
              <a:t>Rise of Informal Text</a:t>
            </a:r>
            <a:endParaRPr lang="en-US" dirty="0"/>
          </a:p>
        </p:txBody>
      </p:sp>
      <p:pic>
        <p:nvPicPr>
          <p:cNvPr id="1026" name="Picture 2" descr="http://3.bp.blogspot.com/-4I2wyBHOEzk/TgzNfsKm09I/AAAAAAAAAAY/kouNKSinnAU/s1600/200million-comparison-final.jpg"/>
          <p:cNvPicPr>
            <a:picLocks noChangeAspect="1" noChangeArrowheads="1"/>
          </p:cNvPicPr>
          <p:nvPr/>
        </p:nvPicPr>
        <p:blipFill rotWithShape="1">
          <a:blip r:embed="rId3">
            <a:extLst>
              <a:ext uri="{28A0092B-C50C-407E-A947-70E740481C1C}">
                <a14:useLocalDpi xmlns:a14="http://schemas.microsoft.com/office/drawing/2010/main" val="0"/>
              </a:ext>
            </a:extLst>
          </a:blip>
          <a:srcRect l="39502"/>
          <a:stretch/>
        </p:blipFill>
        <p:spPr bwMode="auto">
          <a:xfrm>
            <a:off x="6262776" y="0"/>
            <a:ext cx="2881223" cy="69056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914400" y="1600199"/>
            <a:ext cx="3733799" cy="4810125"/>
            <a:chOff x="3505842" y="28903"/>
            <a:chExt cx="4952357" cy="6381422"/>
          </a:xfrm>
        </p:grpSpPr>
        <p:pic>
          <p:nvPicPr>
            <p:cNvPr id="6" name="Picture 2" descr="https://encrypted-tbn2.gstatic.com/images?q=tbn:ANd9GcR4v-T7XASxAHxK4ZOhK8WFnWcdshib5D1yOPW-uglvGXS5Fbd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6524" y="304800"/>
              <a:ext cx="1971675" cy="2286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encrypted-tbn3.gstatic.com/images?q=tbn:ANd9GcT3LlONDWYkpiYVTxpOM1GBsy-obTShbj6CnWW-9mic2d9IX4TVS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1390" y="2424934"/>
              <a:ext cx="1672027" cy="16945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encrypted-tbn1.gstatic.com/images?q=tbn:ANd9GcT63agbomBVq8vT1U7s2mP4KqFIESljGqilzHno8aGsYab8lJodc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842" y="28903"/>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encrypted-tbn1.gstatic.com/images?q=tbn:ANd9GcQANQwpDLc5oCs-rjNMUXk-BRycwxHrZ9AkVEq9AruBjQzcFmjAM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842" y="4267200"/>
              <a:ext cx="2143125" cy="21431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Content Placeholder 2"/>
          <p:cNvSpPr txBox="1">
            <a:spLocks/>
          </p:cNvSpPr>
          <p:nvPr/>
        </p:nvSpPr>
        <p:spPr>
          <a:xfrm>
            <a:off x="457200" y="1828800"/>
            <a:ext cx="35052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p:txBody>
      </p:sp>
      <p:sp>
        <p:nvSpPr>
          <p:cNvPr id="8" name="Slide Number Placeholder 7"/>
          <p:cNvSpPr>
            <a:spLocks noGrp="1"/>
          </p:cNvSpPr>
          <p:nvPr>
            <p:ph type="sldNum" sz="quarter" idx="12"/>
          </p:nvPr>
        </p:nvSpPr>
        <p:spPr>
          <a:xfrm>
            <a:off x="3048000" y="6356350"/>
            <a:ext cx="2133600" cy="365125"/>
          </a:xfrm>
        </p:spPr>
        <p:txBody>
          <a:bodyPr/>
          <a:lstStyle/>
          <a:p>
            <a:fld id="{B6F15528-21DE-4FAA-801E-634DDDAF4B2B}" type="slidenum">
              <a:rPr lang="en-US" smtClean="0"/>
              <a:pPr/>
              <a:t>2</a:t>
            </a:fld>
            <a:endParaRPr lang="en-US"/>
          </a:p>
        </p:txBody>
      </p:sp>
      <p:grpSp>
        <p:nvGrpSpPr>
          <p:cNvPr id="14" name="Group 13"/>
          <p:cNvGrpSpPr/>
          <p:nvPr/>
        </p:nvGrpSpPr>
        <p:grpSpPr>
          <a:xfrm>
            <a:off x="3063112" y="3646156"/>
            <a:ext cx="2118488" cy="2764169"/>
            <a:chOff x="6181725" y="2743200"/>
            <a:chExt cx="2809875" cy="3667125"/>
          </a:xfrm>
        </p:grpSpPr>
        <p:pic>
          <p:nvPicPr>
            <p:cNvPr id="13" name="Picture 2" descr="https://encrypted-tbn3.gstatic.com/images?q=tbn:ANd9GcRcnPywAQbo6YQ2fwL76n7u9N06QySPU93715aEbeShgAjWWbk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1725" y="2743200"/>
              <a:ext cx="2809875" cy="1628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legionlive.org.uk/files/2010/09/soldier-at-computer.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4619624"/>
              <a:ext cx="1905000" cy="179070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Frame 8"/>
          <p:cNvSpPr/>
          <p:nvPr/>
        </p:nvSpPr>
        <p:spPr>
          <a:xfrm>
            <a:off x="838200" y="3231031"/>
            <a:ext cx="1780482" cy="1493369"/>
          </a:xfrm>
          <a:prstGeom prst="frame">
            <a:avLst>
              <a:gd name="adj1" fmla="val 431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16"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24484" t="12423" r="36516" b="2111"/>
          <a:stretch/>
        </p:blipFill>
        <p:spPr bwMode="auto">
          <a:xfrm>
            <a:off x="189867" y="40821"/>
            <a:ext cx="5943600" cy="700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descr="http://www.readthehorn.com/sites/default/files/imagecache/image_full/osama-bin-laden-dead-tweet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867" y="1254533"/>
            <a:ext cx="5715000" cy="3429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tatic.guim.co.uk/sys-images/Guardian/Pix/pictures/2011/5/2/1304324719556/Osama-bin-Laden-00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7000" y="2819400"/>
            <a:ext cx="2619375" cy="1571625"/>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16"/>
          <p:cNvSpPr>
            <a:spLocks noGrp="1"/>
          </p:cNvSpPr>
          <p:nvPr>
            <p:ph idx="1"/>
          </p:nvPr>
        </p:nvSpPr>
        <p:spPr/>
        <p:txBody>
          <a:bodyPr/>
          <a:lstStyle/>
          <a:p>
            <a:endParaRPr lang="en-US"/>
          </a:p>
        </p:txBody>
      </p:sp>
    </p:spTree>
    <p:extLst>
      <p:ext uri="{BB962C8B-B14F-4D97-AF65-F5344CB8AC3E}">
        <p14:creationId xmlns:p14="http://schemas.microsoft.com/office/powerpoint/2010/main" val="807525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Generative Probabilistic Models</a:t>
            </a:r>
            <a:endParaRPr lang="en-US" dirty="0"/>
          </a:p>
        </p:txBody>
      </p:sp>
      <p:sp>
        <p:nvSpPr>
          <p:cNvPr id="3" name="Content Placeholder 2"/>
          <p:cNvSpPr>
            <a:spLocks noGrp="1"/>
          </p:cNvSpPr>
          <p:nvPr>
            <p:ph idx="1"/>
          </p:nvPr>
        </p:nvSpPr>
        <p:spPr>
          <a:xfrm>
            <a:off x="457200" y="1600200"/>
            <a:ext cx="5867400" cy="4525963"/>
          </a:xfrm>
        </p:spPr>
        <p:txBody>
          <a:bodyPr>
            <a:normAutofit lnSpcReduction="10000"/>
          </a:bodyPr>
          <a:lstStyle/>
          <a:p>
            <a:r>
              <a:rPr lang="en-US" dirty="0" smtClean="0"/>
              <a:t>Make up a generative story involving:</a:t>
            </a:r>
          </a:p>
          <a:p>
            <a:pPr lvl="1"/>
            <a:r>
              <a:rPr lang="en-US" dirty="0" smtClean="0"/>
              <a:t>hidden variables</a:t>
            </a:r>
          </a:p>
          <a:p>
            <a:pPr lvl="1"/>
            <a:r>
              <a:rPr lang="en-US" dirty="0" smtClean="0"/>
              <a:t>Probabilities</a:t>
            </a:r>
          </a:p>
          <a:p>
            <a:r>
              <a:rPr lang="en-US" dirty="0" smtClean="0"/>
              <a:t>Apply Bayesian Inference techniques</a:t>
            </a:r>
          </a:p>
          <a:p>
            <a:pPr lvl="1"/>
            <a:r>
              <a:rPr lang="en-US" dirty="0" smtClean="0"/>
              <a:t>Gives us reasonable values for hidden variables</a:t>
            </a:r>
          </a:p>
          <a:p>
            <a:pPr lvl="1"/>
            <a:r>
              <a:rPr lang="en-US" dirty="0" smtClean="0"/>
              <a:t>Tells us what we want to know</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148" t="14186" r="47893" b="10866"/>
          <a:stretch/>
        </p:blipFill>
        <p:spPr bwMode="auto">
          <a:xfrm>
            <a:off x="6324600" y="1981200"/>
            <a:ext cx="2363679"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3423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Unsupervised Event Categorization:</a:t>
            </a:r>
            <a:br>
              <a:rPr lang="en-US" dirty="0" smtClean="0"/>
            </a:br>
            <a:r>
              <a:rPr lang="en-US" dirty="0" smtClean="0"/>
              <a:t>Generative Story</a:t>
            </a:r>
            <a:endParaRPr lang="en-US" dirty="0"/>
          </a:p>
        </p:txBody>
      </p:sp>
      <p:grpSp>
        <p:nvGrpSpPr>
          <p:cNvPr id="51" name="Group 50"/>
          <p:cNvGrpSpPr/>
          <p:nvPr/>
        </p:nvGrpSpPr>
        <p:grpSpPr>
          <a:xfrm>
            <a:off x="1828800" y="4876800"/>
            <a:ext cx="5276428" cy="1524000"/>
            <a:chOff x="1828800" y="4876800"/>
            <a:chExt cx="5276428" cy="1524000"/>
          </a:xfrm>
        </p:grpSpPr>
        <p:grpSp>
          <p:nvGrpSpPr>
            <p:cNvPr id="49" name="Group 48"/>
            <p:cNvGrpSpPr/>
            <p:nvPr/>
          </p:nvGrpSpPr>
          <p:grpSpPr>
            <a:xfrm>
              <a:off x="1828800" y="5314950"/>
              <a:ext cx="5276428" cy="1085850"/>
              <a:chOff x="1828800" y="5314950"/>
              <a:chExt cx="5276428" cy="1085850"/>
            </a:xfrm>
          </p:grpSpPr>
          <p:sp>
            <p:nvSpPr>
              <p:cNvPr id="45" name="Flowchart: Document 44"/>
              <p:cNvSpPr/>
              <p:nvPr/>
            </p:nvSpPr>
            <p:spPr>
              <a:xfrm>
                <a:off x="1828800" y="5334000"/>
                <a:ext cx="1469142" cy="1066800"/>
              </a:xfrm>
              <a:prstGeom prst="flowChartDocumen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latin typeface="Courier New" pitchFamily="49" charset="0"/>
                    <a:cs typeface="Courier New" pitchFamily="49" charset="0"/>
                  </a:rPr>
                  <a:t>Microsoft	0.04</a:t>
                </a:r>
              </a:p>
              <a:p>
                <a:r>
                  <a:rPr lang="en-US" sz="1200" b="1" dirty="0" smtClean="0">
                    <a:latin typeface="Courier New" pitchFamily="49" charset="0"/>
                    <a:cs typeface="Courier New" pitchFamily="49" charset="0"/>
                  </a:rPr>
                  <a:t>Samsung	0.02</a:t>
                </a:r>
              </a:p>
              <a:p>
                <a:r>
                  <a:rPr lang="en-US" sz="1200" b="1" dirty="0" smtClean="0">
                    <a:latin typeface="Courier New" pitchFamily="49" charset="0"/>
                    <a:cs typeface="Courier New" pitchFamily="49" charset="0"/>
                  </a:rPr>
                  <a:t>iPhone	0.01</a:t>
                </a:r>
              </a:p>
              <a:p>
                <a:r>
                  <a:rPr lang="en-US" sz="1200" b="1" dirty="0" smtClean="0">
                    <a:latin typeface="Courier New" pitchFamily="49" charset="0"/>
                    <a:cs typeface="Courier New" pitchFamily="49" charset="0"/>
                  </a:rPr>
                  <a:t>…</a:t>
                </a:r>
              </a:p>
            </p:txBody>
          </p:sp>
          <p:sp>
            <p:nvSpPr>
              <p:cNvPr id="46" name="Flowchart: Document 45"/>
              <p:cNvSpPr/>
              <p:nvPr/>
            </p:nvSpPr>
            <p:spPr>
              <a:xfrm>
                <a:off x="3718237" y="5314950"/>
                <a:ext cx="1469142" cy="1066800"/>
              </a:xfrm>
              <a:prstGeom prst="flowChartDocument">
                <a:avLst/>
              </a:prstGeom>
              <a:ln/>
            </p:spPr>
            <p:style>
              <a:lnRef idx="1">
                <a:schemeClr val="accent2"/>
              </a:lnRef>
              <a:fillRef idx="3">
                <a:schemeClr val="accent2"/>
              </a:fillRef>
              <a:effectRef idx="2">
                <a:schemeClr val="accent2"/>
              </a:effectRef>
              <a:fontRef idx="minor">
                <a:schemeClr val="lt1"/>
              </a:fontRef>
            </p:style>
            <p:txBody>
              <a:bodyPr rtlCol="0" anchor="ctr"/>
              <a:lstStyle/>
              <a:p>
                <a:r>
                  <a:rPr lang="en-US" sz="1200" b="1" dirty="0" smtClean="0">
                    <a:latin typeface="Courier New" pitchFamily="49" charset="0"/>
                    <a:cs typeface="Courier New" pitchFamily="49" charset="0"/>
                  </a:rPr>
                  <a:t>Obama	0.04</a:t>
                </a:r>
              </a:p>
              <a:p>
                <a:r>
                  <a:rPr lang="en-US" sz="1200" b="1" dirty="0" smtClean="0">
                    <a:latin typeface="Courier New" pitchFamily="49" charset="0"/>
                    <a:cs typeface="Courier New" pitchFamily="49" charset="0"/>
                  </a:rPr>
                  <a:t>Clinton	0.03</a:t>
                </a:r>
              </a:p>
              <a:p>
                <a:r>
                  <a:rPr lang="en-US" sz="1200" b="1" dirty="0" smtClean="0">
                    <a:latin typeface="Courier New" pitchFamily="49" charset="0"/>
                    <a:cs typeface="Courier New" pitchFamily="49" charset="0"/>
                  </a:rPr>
                  <a:t>Boehner	0.02</a:t>
                </a:r>
              </a:p>
              <a:p>
                <a:r>
                  <a:rPr lang="en-US" sz="1200" b="1" dirty="0" smtClean="0">
                    <a:latin typeface="Courier New" pitchFamily="49" charset="0"/>
                    <a:cs typeface="Courier New" pitchFamily="49" charset="0"/>
                  </a:rPr>
                  <a:t>…</a:t>
                </a:r>
              </a:p>
            </p:txBody>
          </p:sp>
          <p:sp>
            <p:nvSpPr>
              <p:cNvPr id="47" name="Flowchart: Document 46"/>
              <p:cNvSpPr/>
              <p:nvPr/>
            </p:nvSpPr>
            <p:spPr>
              <a:xfrm>
                <a:off x="5636086" y="5334000"/>
                <a:ext cx="1469142" cy="1066800"/>
              </a:xfrm>
              <a:prstGeom prst="flowChartDocument">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200" b="1" dirty="0" smtClean="0">
                    <a:latin typeface="Courier New" pitchFamily="49" charset="0"/>
                    <a:cs typeface="Courier New" pitchFamily="49" charset="0"/>
                  </a:rPr>
                  <a:t>Ravens	0.04</a:t>
                </a:r>
              </a:p>
              <a:p>
                <a:r>
                  <a:rPr lang="en-US" sz="1200" b="1" dirty="0" smtClean="0">
                    <a:latin typeface="Courier New" pitchFamily="49" charset="0"/>
                    <a:cs typeface="Courier New" pitchFamily="49" charset="0"/>
                  </a:rPr>
                  <a:t>Lakers	0.03</a:t>
                </a:r>
              </a:p>
              <a:p>
                <a:r>
                  <a:rPr lang="en-US" sz="1200" b="1" dirty="0">
                    <a:latin typeface="Courier New" pitchFamily="49" charset="0"/>
                    <a:cs typeface="Courier New" pitchFamily="49" charset="0"/>
                  </a:rPr>
                  <a:t>Pau </a:t>
                </a:r>
                <a:r>
                  <a:rPr lang="en-US" sz="1200" b="1" dirty="0" err="1" smtClean="0">
                    <a:latin typeface="Courier New" pitchFamily="49" charset="0"/>
                    <a:cs typeface="Courier New" pitchFamily="49" charset="0"/>
                  </a:rPr>
                  <a:t>Gasol</a:t>
                </a:r>
                <a:r>
                  <a:rPr lang="en-US" sz="1200" b="1" dirty="0" smtClean="0">
                    <a:latin typeface="Courier New" pitchFamily="49" charset="0"/>
                    <a:cs typeface="Courier New" pitchFamily="49" charset="0"/>
                  </a:rPr>
                  <a:t>	0.02</a:t>
                </a:r>
              </a:p>
              <a:p>
                <a:r>
                  <a:rPr lang="en-US" sz="1200" b="1" dirty="0" smtClean="0">
                    <a:latin typeface="Courier New" pitchFamily="49" charset="0"/>
                    <a:cs typeface="Courier New" pitchFamily="49" charset="0"/>
                  </a:rPr>
                  <a:t>…</a:t>
                </a:r>
              </a:p>
            </p:txBody>
          </p:sp>
        </p:grpSp>
        <p:sp>
          <p:nvSpPr>
            <p:cNvPr id="50" name="TextBox 49"/>
            <p:cNvSpPr txBox="1"/>
            <p:nvPr/>
          </p:nvSpPr>
          <p:spPr>
            <a:xfrm>
              <a:off x="1891965" y="4876800"/>
              <a:ext cx="780150" cy="369332"/>
            </a:xfrm>
            <a:prstGeom prst="rect">
              <a:avLst/>
            </a:prstGeom>
            <a:noFill/>
          </p:spPr>
          <p:txBody>
            <a:bodyPr wrap="none" rtlCol="0">
              <a:spAutoFit/>
            </a:bodyPr>
            <a:lstStyle/>
            <a:p>
              <a:r>
                <a:rPr lang="en-US" dirty="0" smtClean="0"/>
                <a:t>Types:</a:t>
              </a:r>
              <a:endParaRPr lang="en-US" dirty="0"/>
            </a:p>
          </p:txBody>
        </p:sp>
      </p:grpSp>
      <p:grpSp>
        <p:nvGrpSpPr>
          <p:cNvPr id="15" name="Group 14"/>
          <p:cNvGrpSpPr/>
          <p:nvPr/>
        </p:nvGrpSpPr>
        <p:grpSpPr>
          <a:xfrm>
            <a:off x="806133" y="1600200"/>
            <a:ext cx="7239000" cy="3039308"/>
            <a:chOff x="457200" y="1608892"/>
            <a:chExt cx="2927343" cy="3039308"/>
          </a:xfrm>
        </p:grpSpPr>
        <p:sp>
          <p:nvSpPr>
            <p:cNvPr id="4" name="Flowchart: Multidocument 3"/>
            <p:cNvSpPr/>
            <p:nvPr/>
          </p:nvSpPr>
          <p:spPr>
            <a:xfrm>
              <a:off x="457200" y="1676400"/>
              <a:ext cx="2927343" cy="297180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a:off x="465830" y="2133600"/>
              <a:ext cx="1027845" cy="338554"/>
            </a:xfrm>
            <a:prstGeom prst="rect">
              <a:avLst/>
            </a:prstGeom>
            <a:noFill/>
          </p:spPr>
          <p:txBody>
            <a:bodyPr wrap="none" rtlCol="0">
              <a:spAutoFit/>
            </a:bodyPr>
            <a:lstStyle/>
            <a:p>
              <a:r>
                <a:rPr lang="en-US" sz="1600" b="1" dirty="0" smtClean="0">
                  <a:solidFill>
                    <a:schemeClr val="accent4"/>
                  </a:solidFill>
                </a:rPr>
                <a:t>announce</a:t>
              </a:r>
              <a:endParaRPr lang="en-US" sz="1600" b="1" dirty="0">
                <a:solidFill>
                  <a:schemeClr val="accent4"/>
                </a:solidFill>
              </a:endParaRPr>
            </a:p>
          </p:txBody>
        </p:sp>
        <p:sp>
          <p:nvSpPr>
            <p:cNvPr id="7" name="TextBox 6"/>
            <p:cNvSpPr txBox="1"/>
            <p:nvPr/>
          </p:nvSpPr>
          <p:spPr>
            <a:xfrm>
              <a:off x="685800" y="1871246"/>
              <a:ext cx="497252" cy="338554"/>
            </a:xfrm>
            <a:prstGeom prst="rect">
              <a:avLst/>
            </a:prstGeom>
            <a:noFill/>
          </p:spPr>
          <p:txBody>
            <a:bodyPr wrap="none" rtlCol="0">
              <a:spAutoFit/>
            </a:bodyPr>
            <a:lstStyle/>
            <a:p>
              <a:r>
                <a:rPr lang="en-US" sz="1600" b="1" dirty="0" smtClean="0">
                  <a:solidFill>
                    <a:schemeClr val="accent4"/>
                  </a:solidFill>
                </a:rPr>
                <a:t>win</a:t>
              </a:r>
              <a:endParaRPr lang="en-US" sz="1600" b="1" dirty="0">
                <a:solidFill>
                  <a:schemeClr val="accent4"/>
                </a:solidFill>
              </a:endParaRPr>
            </a:p>
          </p:txBody>
        </p:sp>
        <p:sp>
          <p:nvSpPr>
            <p:cNvPr id="8" name="TextBox 7"/>
            <p:cNvSpPr txBox="1"/>
            <p:nvPr/>
          </p:nvSpPr>
          <p:spPr>
            <a:xfrm>
              <a:off x="870751" y="1608892"/>
              <a:ext cx="352482" cy="338554"/>
            </a:xfrm>
            <a:prstGeom prst="rect">
              <a:avLst/>
            </a:prstGeom>
            <a:noFill/>
          </p:spPr>
          <p:txBody>
            <a:bodyPr wrap="none" rtlCol="0">
              <a:spAutoFit/>
            </a:bodyPr>
            <a:lstStyle/>
            <a:p>
              <a:r>
                <a:rPr lang="en-US" sz="1600" b="1" dirty="0" smtClean="0">
                  <a:solidFill>
                    <a:schemeClr val="accent4"/>
                  </a:solidFill>
                </a:rPr>
                <a:t>cheered</a:t>
              </a:r>
              <a:endParaRPr lang="en-US" sz="1600" b="1" dirty="0">
                <a:solidFill>
                  <a:schemeClr val="accent4"/>
                </a:solidFill>
              </a:endParaRPr>
            </a:p>
          </p:txBody>
        </p:sp>
        <p:sp>
          <p:nvSpPr>
            <p:cNvPr id="9" name="TextBox 8"/>
            <p:cNvSpPr txBox="1"/>
            <p:nvPr/>
          </p:nvSpPr>
          <p:spPr>
            <a:xfrm>
              <a:off x="457200" y="2514600"/>
              <a:ext cx="1204619" cy="338554"/>
            </a:xfrm>
            <a:prstGeom prst="rect">
              <a:avLst/>
            </a:prstGeom>
            <a:noFill/>
          </p:spPr>
          <p:txBody>
            <a:bodyPr wrap="none" rtlCol="0">
              <a:spAutoFit/>
            </a:bodyPr>
            <a:lstStyle/>
            <a:p>
              <a:r>
                <a:rPr lang="en-US" sz="1600" b="1" dirty="0" smtClean="0"/>
                <a:t>Apple</a:t>
              </a:r>
              <a:r>
                <a:rPr lang="en-US" sz="1600" dirty="0" smtClean="0"/>
                <a:t> to </a:t>
              </a:r>
              <a:r>
                <a:rPr lang="en-US" sz="1600" b="1" i="1" dirty="0" smtClean="0"/>
                <a:t>announce</a:t>
              </a:r>
              <a:r>
                <a:rPr lang="en-US" sz="1600" dirty="0" smtClean="0"/>
                <a:t> new </a:t>
              </a:r>
              <a:r>
                <a:rPr lang="en-US" sz="1600" b="1" dirty="0" smtClean="0"/>
                <a:t>iPhone</a:t>
              </a:r>
              <a:r>
                <a:rPr lang="en-US" sz="1600" dirty="0" smtClean="0"/>
                <a:t>…</a:t>
              </a:r>
              <a:endParaRPr lang="en-US" sz="1600" dirty="0"/>
            </a:p>
          </p:txBody>
        </p:sp>
        <p:sp>
          <p:nvSpPr>
            <p:cNvPr id="10" name="TextBox 9"/>
            <p:cNvSpPr txBox="1"/>
            <p:nvPr/>
          </p:nvSpPr>
          <p:spPr>
            <a:xfrm>
              <a:off x="457200" y="2743200"/>
              <a:ext cx="1226400" cy="338554"/>
            </a:xfrm>
            <a:prstGeom prst="rect">
              <a:avLst/>
            </a:prstGeom>
            <a:noFill/>
          </p:spPr>
          <p:txBody>
            <a:bodyPr wrap="none" rtlCol="0">
              <a:spAutoFit/>
            </a:bodyPr>
            <a:lstStyle/>
            <a:p>
              <a:r>
                <a:rPr lang="en-US" sz="1600" b="1" dirty="0" smtClean="0"/>
                <a:t>Samsung</a:t>
              </a:r>
              <a:r>
                <a:rPr lang="en-US" sz="1600" dirty="0" smtClean="0"/>
                <a:t> will </a:t>
              </a:r>
              <a:r>
                <a:rPr lang="en-US" sz="1600" b="1" i="1" dirty="0" smtClean="0"/>
                <a:t>announce</a:t>
              </a:r>
              <a:r>
                <a:rPr lang="en-US" sz="1600" dirty="0" smtClean="0"/>
                <a:t> Tuesday…</a:t>
              </a:r>
              <a:endParaRPr lang="en-US" sz="1600" dirty="0"/>
            </a:p>
          </p:txBody>
        </p:sp>
        <p:sp>
          <p:nvSpPr>
            <p:cNvPr id="11" name="TextBox 10"/>
            <p:cNvSpPr txBox="1"/>
            <p:nvPr/>
          </p:nvSpPr>
          <p:spPr>
            <a:xfrm>
              <a:off x="457200" y="2971800"/>
              <a:ext cx="1161888" cy="338554"/>
            </a:xfrm>
            <a:prstGeom prst="rect">
              <a:avLst/>
            </a:prstGeom>
            <a:noFill/>
          </p:spPr>
          <p:txBody>
            <a:bodyPr wrap="none" rtlCol="0">
              <a:spAutoFit/>
            </a:bodyPr>
            <a:lstStyle/>
            <a:p>
              <a:r>
                <a:rPr lang="en-US" sz="1600" b="1" dirty="0" smtClean="0"/>
                <a:t>Obama</a:t>
              </a:r>
              <a:r>
                <a:rPr lang="en-US" sz="1600" dirty="0" smtClean="0"/>
                <a:t> to </a:t>
              </a:r>
              <a:r>
                <a:rPr lang="en-US" sz="1600" b="1" i="1" dirty="0" smtClean="0"/>
                <a:t>announce</a:t>
              </a:r>
              <a:r>
                <a:rPr lang="en-US" sz="1600" dirty="0" smtClean="0"/>
                <a:t> </a:t>
              </a:r>
              <a:r>
                <a:rPr lang="en-US" sz="1600" smtClean="0"/>
                <a:t>new plan...</a:t>
              </a:r>
              <a:endParaRPr lang="en-US" sz="1600" dirty="0"/>
            </a:p>
          </p:txBody>
        </p:sp>
        <p:sp>
          <p:nvSpPr>
            <p:cNvPr id="12" name="TextBox 11"/>
            <p:cNvSpPr txBox="1"/>
            <p:nvPr/>
          </p:nvSpPr>
          <p:spPr>
            <a:xfrm>
              <a:off x="457200" y="3200400"/>
              <a:ext cx="1196867" cy="338554"/>
            </a:xfrm>
            <a:prstGeom prst="rect">
              <a:avLst/>
            </a:prstGeom>
            <a:noFill/>
          </p:spPr>
          <p:txBody>
            <a:bodyPr wrap="none" rtlCol="0">
              <a:spAutoFit/>
            </a:bodyPr>
            <a:lstStyle/>
            <a:p>
              <a:r>
                <a:rPr lang="en-US" sz="1600" b="1" dirty="0" smtClean="0"/>
                <a:t>Lakers</a:t>
              </a:r>
              <a:r>
                <a:rPr lang="en-US" sz="1600" dirty="0" smtClean="0"/>
                <a:t> </a:t>
              </a:r>
              <a:r>
                <a:rPr lang="en-US" sz="1600" b="1" i="1" dirty="0" smtClean="0"/>
                <a:t>announce</a:t>
              </a:r>
              <a:r>
                <a:rPr lang="en-US" sz="1600" dirty="0" smtClean="0"/>
                <a:t> </a:t>
              </a:r>
              <a:r>
                <a:rPr lang="en-US" sz="1600" b="1" dirty="0" smtClean="0"/>
                <a:t>Pau </a:t>
              </a:r>
              <a:r>
                <a:rPr lang="en-US" sz="1600" b="1" dirty="0" err="1" smtClean="0"/>
                <a:t>Gasol</a:t>
              </a:r>
              <a:r>
                <a:rPr lang="en-US" sz="1600" b="1" dirty="0" smtClean="0"/>
                <a:t> </a:t>
              </a:r>
              <a:r>
                <a:rPr lang="en-US" sz="1600" dirty="0" smtClean="0"/>
                <a:t>will…</a:t>
              </a:r>
              <a:endParaRPr lang="en-US" sz="1600" dirty="0"/>
            </a:p>
          </p:txBody>
        </p:sp>
        <p:sp>
          <p:nvSpPr>
            <p:cNvPr id="13" name="TextBox 12"/>
            <p:cNvSpPr txBox="1"/>
            <p:nvPr/>
          </p:nvSpPr>
          <p:spPr>
            <a:xfrm>
              <a:off x="457200" y="3429000"/>
              <a:ext cx="1116097" cy="338554"/>
            </a:xfrm>
            <a:prstGeom prst="rect">
              <a:avLst/>
            </a:prstGeom>
            <a:noFill/>
          </p:spPr>
          <p:txBody>
            <a:bodyPr wrap="none" rtlCol="0">
              <a:spAutoFit/>
            </a:bodyPr>
            <a:lstStyle/>
            <a:p>
              <a:r>
                <a:rPr lang="en-US" sz="1600" b="1" dirty="0" smtClean="0"/>
                <a:t>Microsoft</a:t>
              </a:r>
              <a:r>
                <a:rPr lang="en-US" sz="1600" dirty="0" smtClean="0"/>
                <a:t> to </a:t>
              </a:r>
              <a:r>
                <a:rPr lang="en-US" sz="1600" b="1" i="1" dirty="0" smtClean="0"/>
                <a:t>announce</a:t>
              </a:r>
              <a:r>
                <a:rPr lang="en-US" sz="1600" dirty="0" smtClean="0"/>
                <a:t> new … </a:t>
              </a:r>
              <a:endParaRPr lang="en-US" sz="1600" dirty="0"/>
            </a:p>
          </p:txBody>
        </p:sp>
      </p:grpSp>
      <p:graphicFrame>
        <p:nvGraphicFramePr>
          <p:cNvPr id="14" name="Chart 13"/>
          <p:cNvGraphicFramePr/>
          <p:nvPr>
            <p:extLst>
              <p:ext uri="{D42A27DB-BD31-4B8C-83A1-F6EECF244321}">
                <p14:modId xmlns:p14="http://schemas.microsoft.com/office/powerpoint/2010/main" val="2115851603"/>
              </p:ext>
            </p:extLst>
          </p:nvPr>
        </p:nvGraphicFramePr>
        <p:xfrm>
          <a:off x="5036379" y="2371104"/>
          <a:ext cx="1858898" cy="1700798"/>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p:cNvSpPr txBox="1"/>
          <p:nvPr/>
        </p:nvSpPr>
        <p:spPr>
          <a:xfrm rot="5400000">
            <a:off x="2053488" y="3731742"/>
            <a:ext cx="468398" cy="584775"/>
          </a:xfrm>
          <a:prstGeom prst="rect">
            <a:avLst/>
          </a:prstGeom>
          <a:noFill/>
        </p:spPr>
        <p:txBody>
          <a:bodyPr wrap="none" rtlCol="0">
            <a:spAutoFit/>
          </a:bodyPr>
          <a:lstStyle/>
          <a:p>
            <a:r>
              <a:rPr lang="en-US" sz="3200" dirty="0" smtClean="0"/>
              <a:t>…</a:t>
            </a:r>
            <a:endParaRPr lang="en-US" sz="32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21</a:t>
            </a:fld>
            <a:endParaRPr lang="en-US"/>
          </a:p>
        </p:txBody>
      </p:sp>
      <p:grpSp>
        <p:nvGrpSpPr>
          <p:cNvPr id="6" name="Group 5"/>
          <p:cNvGrpSpPr/>
          <p:nvPr/>
        </p:nvGrpSpPr>
        <p:grpSpPr>
          <a:xfrm>
            <a:off x="1600200" y="6400800"/>
            <a:ext cx="5244416" cy="369332"/>
            <a:chOff x="1600200" y="6400800"/>
            <a:chExt cx="5244416" cy="369332"/>
          </a:xfrm>
        </p:grpSpPr>
        <p:sp>
          <p:nvSpPr>
            <p:cNvPr id="22" name="TextBox 21"/>
            <p:cNvSpPr txBox="1"/>
            <p:nvPr/>
          </p:nvSpPr>
          <p:spPr>
            <a:xfrm>
              <a:off x="1600200" y="6400800"/>
              <a:ext cx="1953996" cy="369332"/>
            </a:xfrm>
            <a:prstGeom prst="rect">
              <a:avLst/>
            </a:prstGeom>
            <a:noFill/>
          </p:spPr>
          <p:txBody>
            <a:bodyPr wrap="none" rtlCol="0">
              <a:spAutoFit/>
            </a:bodyPr>
            <a:lstStyle/>
            <a:p>
              <a:r>
                <a:rPr lang="en-US" dirty="0" smtClean="0"/>
                <a:t>PRODUCT RELEASE</a:t>
              </a:r>
              <a:endParaRPr lang="en-US" dirty="0"/>
            </a:p>
          </p:txBody>
        </p:sp>
        <p:sp>
          <p:nvSpPr>
            <p:cNvPr id="23" name="TextBox 22"/>
            <p:cNvSpPr txBox="1"/>
            <p:nvPr/>
          </p:nvSpPr>
          <p:spPr>
            <a:xfrm>
              <a:off x="3932118" y="6400800"/>
              <a:ext cx="1010213" cy="369332"/>
            </a:xfrm>
            <a:prstGeom prst="rect">
              <a:avLst/>
            </a:prstGeom>
            <a:noFill/>
          </p:spPr>
          <p:txBody>
            <a:bodyPr wrap="none" rtlCol="0">
              <a:spAutoFit/>
            </a:bodyPr>
            <a:lstStyle/>
            <a:p>
              <a:r>
                <a:rPr lang="en-US" dirty="0" smtClean="0"/>
                <a:t>POLITICS</a:t>
              </a:r>
              <a:endParaRPr lang="en-US" dirty="0"/>
            </a:p>
          </p:txBody>
        </p:sp>
        <p:sp>
          <p:nvSpPr>
            <p:cNvPr id="24" name="TextBox 23"/>
            <p:cNvSpPr txBox="1"/>
            <p:nvPr/>
          </p:nvSpPr>
          <p:spPr>
            <a:xfrm>
              <a:off x="5943600" y="6400800"/>
              <a:ext cx="901016" cy="369332"/>
            </a:xfrm>
            <a:prstGeom prst="rect">
              <a:avLst/>
            </a:prstGeom>
            <a:noFill/>
          </p:spPr>
          <p:txBody>
            <a:bodyPr wrap="none" rtlCol="0">
              <a:spAutoFit/>
            </a:bodyPr>
            <a:lstStyle/>
            <a:p>
              <a:r>
                <a:rPr lang="en-US" dirty="0" smtClean="0"/>
                <a:t>SPORTS</a:t>
              </a:r>
              <a:endParaRPr lang="en-US" dirty="0"/>
            </a:p>
          </p:txBody>
        </p:sp>
      </p:grpSp>
    </p:spTree>
    <p:extLst>
      <p:ext uri="{BB962C8B-B14F-4D97-AF65-F5344CB8AC3E}">
        <p14:creationId xmlns:p14="http://schemas.microsoft.com/office/powerpoint/2010/main" val="1943640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Unsupervised Event Categorization:</a:t>
            </a:r>
            <a:br>
              <a:rPr lang="en-US" dirty="0"/>
            </a:br>
            <a:r>
              <a:rPr lang="en-US" dirty="0"/>
              <a:t>Generative Story</a:t>
            </a:r>
          </a:p>
        </p:txBody>
      </p:sp>
      <p:grpSp>
        <p:nvGrpSpPr>
          <p:cNvPr id="51" name="Group 50"/>
          <p:cNvGrpSpPr/>
          <p:nvPr/>
        </p:nvGrpSpPr>
        <p:grpSpPr>
          <a:xfrm>
            <a:off x="1828800" y="4876800"/>
            <a:ext cx="5276428" cy="1524000"/>
            <a:chOff x="1828800" y="4876800"/>
            <a:chExt cx="5276428" cy="1524000"/>
          </a:xfrm>
        </p:grpSpPr>
        <p:grpSp>
          <p:nvGrpSpPr>
            <p:cNvPr id="49" name="Group 48"/>
            <p:cNvGrpSpPr/>
            <p:nvPr/>
          </p:nvGrpSpPr>
          <p:grpSpPr>
            <a:xfrm>
              <a:off x="1828800" y="5314950"/>
              <a:ext cx="5276428" cy="1085850"/>
              <a:chOff x="1828800" y="5314950"/>
              <a:chExt cx="5276428" cy="1085850"/>
            </a:xfrm>
          </p:grpSpPr>
          <p:sp>
            <p:nvSpPr>
              <p:cNvPr id="45" name="Flowchart: Document 44"/>
              <p:cNvSpPr/>
              <p:nvPr/>
            </p:nvSpPr>
            <p:spPr>
              <a:xfrm>
                <a:off x="1828800" y="5334000"/>
                <a:ext cx="1469142" cy="1066800"/>
              </a:xfrm>
              <a:prstGeom prst="flowChartDocumen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latin typeface="Courier New" pitchFamily="49" charset="0"/>
                    <a:cs typeface="Courier New" pitchFamily="49" charset="0"/>
                  </a:rPr>
                  <a:t>Microsoft	0.04</a:t>
                </a:r>
              </a:p>
              <a:p>
                <a:r>
                  <a:rPr lang="en-US" sz="1200" b="1" dirty="0" smtClean="0">
                    <a:latin typeface="Courier New" pitchFamily="49" charset="0"/>
                    <a:cs typeface="Courier New" pitchFamily="49" charset="0"/>
                  </a:rPr>
                  <a:t>Samsung	0.02</a:t>
                </a:r>
              </a:p>
              <a:p>
                <a:r>
                  <a:rPr lang="en-US" sz="1200" b="1" dirty="0" smtClean="0">
                    <a:latin typeface="Courier New" pitchFamily="49" charset="0"/>
                    <a:cs typeface="Courier New" pitchFamily="49" charset="0"/>
                  </a:rPr>
                  <a:t>iPhone	0.01</a:t>
                </a:r>
              </a:p>
              <a:p>
                <a:r>
                  <a:rPr lang="en-US" sz="1200" b="1" dirty="0" smtClean="0">
                    <a:latin typeface="Courier New" pitchFamily="49" charset="0"/>
                    <a:cs typeface="Courier New" pitchFamily="49" charset="0"/>
                  </a:rPr>
                  <a:t>…</a:t>
                </a:r>
              </a:p>
            </p:txBody>
          </p:sp>
          <p:sp>
            <p:nvSpPr>
              <p:cNvPr id="46" name="Flowchart: Document 45"/>
              <p:cNvSpPr/>
              <p:nvPr/>
            </p:nvSpPr>
            <p:spPr>
              <a:xfrm>
                <a:off x="3718237" y="5314950"/>
                <a:ext cx="1469142" cy="1066800"/>
              </a:xfrm>
              <a:prstGeom prst="flowChartDocument">
                <a:avLst/>
              </a:prstGeom>
              <a:ln/>
            </p:spPr>
            <p:style>
              <a:lnRef idx="1">
                <a:schemeClr val="accent2"/>
              </a:lnRef>
              <a:fillRef idx="3">
                <a:schemeClr val="accent2"/>
              </a:fillRef>
              <a:effectRef idx="2">
                <a:schemeClr val="accent2"/>
              </a:effectRef>
              <a:fontRef idx="minor">
                <a:schemeClr val="lt1"/>
              </a:fontRef>
            </p:style>
            <p:txBody>
              <a:bodyPr rtlCol="0" anchor="ctr"/>
              <a:lstStyle/>
              <a:p>
                <a:r>
                  <a:rPr lang="en-US" sz="1200" b="1" dirty="0" smtClean="0">
                    <a:latin typeface="Courier New" pitchFamily="49" charset="0"/>
                    <a:cs typeface="Courier New" pitchFamily="49" charset="0"/>
                  </a:rPr>
                  <a:t>Obama	0.04</a:t>
                </a:r>
              </a:p>
              <a:p>
                <a:r>
                  <a:rPr lang="en-US" sz="1200" b="1" dirty="0" smtClean="0">
                    <a:latin typeface="Courier New" pitchFamily="49" charset="0"/>
                    <a:cs typeface="Courier New" pitchFamily="49" charset="0"/>
                  </a:rPr>
                  <a:t>Clinton	0.03</a:t>
                </a:r>
              </a:p>
              <a:p>
                <a:r>
                  <a:rPr lang="en-US" sz="1200" b="1" dirty="0" smtClean="0">
                    <a:latin typeface="Courier New" pitchFamily="49" charset="0"/>
                    <a:cs typeface="Courier New" pitchFamily="49" charset="0"/>
                  </a:rPr>
                  <a:t>Boehner	0.02</a:t>
                </a:r>
              </a:p>
              <a:p>
                <a:r>
                  <a:rPr lang="en-US" sz="1200" b="1" dirty="0" smtClean="0">
                    <a:latin typeface="Courier New" pitchFamily="49" charset="0"/>
                    <a:cs typeface="Courier New" pitchFamily="49" charset="0"/>
                  </a:rPr>
                  <a:t>…</a:t>
                </a:r>
              </a:p>
            </p:txBody>
          </p:sp>
          <p:sp>
            <p:nvSpPr>
              <p:cNvPr id="47" name="Flowchart: Document 46"/>
              <p:cNvSpPr/>
              <p:nvPr/>
            </p:nvSpPr>
            <p:spPr>
              <a:xfrm>
                <a:off x="5636086" y="5334000"/>
                <a:ext cx="1469142" cy="1066800"/>
              </a:xfrm>
              <a:prstGeom prst="flowChartDocument">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200" b="1" dirty="0" smtClean="0">
                    <a:latin typeface="Courier New" pitchFamily="49" charset="0"/>
                    <a:cs typeface="Courier New" pitchFamily="49" charset="0"/>
                  </a:rPr>
                  <a:t>Ravens	0.04</a:t>
                </a:r>
              </a:p>
              <a:p>
                <a:r>
                  <a:rPr lang="en-US" sz="1200" b="1" dirty="0" smtClean="0">
                    <a:latin typeface="Courier New" pitchFamily="49" charset="0"/>
                    <a:cs typeface="Courier New" pitchFamily="49" charset="0"/>
                  </a:rPr>
                  <a:t>Lakers	0.03</a:t>
                </a:r>
              </a:p>
              <a:p>
                <a:r>
                  <a:rPr lang="en-US" sz="1200" b="1" dirty="0">
                    <a:latin typeface="Courier New" pitchFamily="49" charset="0"/>
                    <a:cs typeface="Courier New" pitchFamily="49" charset="0"/>
                  </a:rPr>
                  <a:t>Pau </a:t>
                </a:r>
                <a:r>
                  <a:rPr lang="en-US" sz="1200" b="1" dirty="0" err="1" smtClean="0">
                    <a:latin typeface="Courier New" pitchFamily="49" charset="0"/>
                    <a:cs typeface="Courier New" pitchFamily="49" charset="0"/>
                  </a:rPr>
                  <a:t>Gasol</a:t>
                </a:r>
                <a:r>
                  <a:rPr lang="en-US" sz="1200" b="1" dirty="0" smtClean="0">
                    <a:latin typeface="Courier New" pitchFamily="49" charset="0"/>
                    <a:cs typeface="Courier New" pitchFamily="49" charset="0"/>
                  </a:rPr>
                  <a:t>	0.02</a:t>
                </a:r>
              </a:p>
              <a:p>
                <a:r>
                  <a:rPr lang="en-US" sz="1200" b="1" dirty="0" smtClean="0">
                    <a:latin typeface="Courier New" pitchFamily="49" charset="0"/>
                    <a:cs typeface="Courier New" pitchFamily="49" charset="0"/>
                  </a:rPr>
                  <a:t>…</a:t>
                </a:r>
              </a:p>
            </p:txBody>
          </p:sp>
        </p:grpSp>
        <p:sp>
          <p:nvSpPr>
            <p:cNvPr id="50" name="TextBox 49"/>
            <p:cNvSpPr txBox="1"/>
            <p:nvPr/>
          </p:nvSpPr>
          <p:spPr>
            <a:xfrm>
              <a:off x="1891965" y="4876800"/>
              <a:ext cx="780150" cy="369332"/>
            </a:xfrm>
            <a:prstGeom prst="rect">
              <a:avLst/>
            </a:prstGeom>
            <a:noFill/>
          </p:spPr>
          <p:txBody>
            <a:bodyPr wrap="none" rtlCol="0">
              <a:spAutoFit/>
            </a:bodyPr>
            <a:lstStyle/>
            <a:p>
              <a:r>
                <a:rPr lang="en-US" dirty="0" smtClean="0"/>
                <a:t>Types:</a:t>
              </a:r>
              <a:endParaRPr lang="en-US" dirty="0"/>
            </a:p>
          </p:txBody>
        </p:sp>
      </p:grpSp>
      <p:grpSp>
        <p:nvGrpSpPr>
          <p:cNvPr id="15" name="Group 14"/>
          <p:cNvGrpSpPr/>
          <p:nvPr/>
        </p:nvGrpSpPr>
        <p:grpSpPr>
          <a:xfrm>
            <a:off x="806133" y="1600200"/>
            <a:ext cx="7239000" cy="3039308"/>
            <a:chOff x="457200" y="1608892"/>
            <a:chExt cx="2927343" cy="3039308"/>
          </a:xfrm>
        </p:grpSpPr>
        <p:sp>
          <p:nvSpPr>
            <p:cNvPr id="4" name="Flowchart: Multidocument 3"/>
            <p:cNvSpPr/>
            <p:nvPr/>
          </p:nvSpPr>
          <p:spPr>
            <a:xfrm>
              <a:off x="457200" y="1676400"/>
              <a:ext cx="2927343" cy="297180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a:off x="465830" y="2133600"/>
              <a:ext cx="1027845" cy="338554"/>
            </a:xfrm>
            <a:prstGeom prst="rect">
              <a:avLst/>
            </a:prstGeom>
            <a:noFill/>
          </p:spPr>
          <p:txBody>
            <a:bodyPr wrap="none" rtlCol="0">
              <a:spAutoFit/>
            </a:bodyPr>
            <a:lstStyle/>
            <a:p>
              <a:r>
                <a:rPr lang="en-US" sz="1600" b="1" dirty="0" smtClean="0">
                  <a:solidFill>
                    <a:schemeClr val="accent4"/>
                  </a:solidFill>
                </a:rPr>
                <a:t>announce</a:t>
              </a:r>
              <a:endParaRPr lang="en-US" sz="1600" b="1" dirty="0">
                <a:solidFill>
                  <a:schemeClr val="accent4"/>
                </a:solidFill>
              </a:endParaRPr>
            </a:p>
          </p:txBody>
        </p:sp>
        <p:sp>
          <p:nvSpPr>
            <p:cNvPr id="7" name="TextBox 6"/>
            <p:cNvSpPr txBox="1"/>
            <p:nvPr/>
          </p:nvSpPr>
          <p:spPr>
            <a:xfrm>
              <a:off x="685800" y="1871246"/>
              <a:ext cx="497252" cy="338554"/>
            </a:xfrm>
            <a:prstGeom prst="rect">
              <a:avLst/>
            </a:prstGeom>
            <a:noFill/>
          </p:spPr>
          <p:txBody>
            <a:bodyPr wrap="none" rtlCol="0">
              <a:spAutoFit/>
            </a:bodyPr>
            <a:lstStyle/>
            <a:p>
              <a:r>
                <a:rPr lang="en-US" sz="1600" b="1" dirty="0" smtClean="0">
                  <a:solidFill>
                    <a:schemeClr val="accent4"/>
                  </a:solidFill>
                </a:rPr>
                <a:t>win</a:t>
              </a:r>
              <a:endParaRPr lang="en-US" sz="1600" b="1" dirty="0">
                <a:solidFill>
                  <a:schemeClr val="accent4"/>
                </a:solidFill>
              </a:endParaRPr>
            </a:p>
          </p:txBody>
        </p:sp>
        <p:sp>
          <p:nvSpPr>
            <p:cNvPr id="8" name="TextBox 7"/>
            <p:cNvSpPr txBox="1"/>
            <p:nvPr/>
          </p:nvSpPr>
          <p:spPr>
            <a:xfrm>
              <a:off x="870751" y="1608892"/>
              <a:ext cx="352482" cy="338554"/>
            </a:xfrm>
            <a:prstGeom prst="rect">
              <a:avLst/>
            </a:prstGeom>
            <a:noFill/>
          </p:spPr>
          <p:txBody>
            <a:bodyPr wrap="none" rtlCol="0">
              <a:spAutoFit/>
            </a:bodyPr>
            <a:lstStyle/>
            <a:p>
              <a:r>
                <a:rPr lang="en-US" sz="1600" b="1" dirty="0" smtClean="0">
                  <a:solidFill>
                    <a:schemeClr val="accent4"/>
                  </a:solidFill>
                </a:rPr>
                <a:t>cheered</a:t>
              </a:r>
              <a:endParaRPr lang="en-US" sz="1600" b="1" dirty="0">
                <a:solidFill>
                  <a:schemeClr val="accent4"/>
                </a:solidFill>
              </a:endParaRPr>
            </a:p>
          </p:txBody>
        </p:sp>
        <p:sp>
          <p:nvSpPr>
            <p:cNvPr id="9" name="TextBox 8"/>
            <p:cNvSpPr txBox="1"/>
            <p:nvPr/>
          </p:nvSpPr>
          <p:spPr>
            <a:xfrm>
              <a:off x="457200" y="2514600"/>
              <a:ext cx="1202727" cy="338554"/>
            </a:xfrm>
            <a:prstGeom prst="rect">
              <a:avLst/>
            </a:prstGeom>
            <a:noFill/>
          </p:spPr>
          <p:txBody>
            <a:bodyPr wrap="none" rtlCol="0">
              <a:spAutoFit/>
            </a:bodyPr>
            <a:lstStyle/>
            <a:p>
              <a:r>
                <a:rPr lang="en-US" sz="1600" b="1" dirty="0" smtClean="0">
                  <a:solidFill>
                    <a:schemeClr val="tx2"/>
                  </a:solidFill>
                </a:rPr>
                <a:t>Apple</a:t>
              </a:r>
              <a:r>
                <a:rPr lang="en-US" sz="1600" dirty="0" smtClean="0">
                  <a:solidFill>
                    <a:schemeClr val="tx2"/>
                  </a:solidFill>
                </a:rPr>
                <a:t> </a:t>
              </a:r>
              <a:r>
                <a:rPr lang="en-US" sz="1600" dirty="0" smtClean="0"/>
                <a:t>to </a:t>
              </a:r>
              <a:r>
                <a:rPr lang="en-US" sz="1600" b="1" i="1" dirty="0" smtClean="0"/>
                <a:t>announce</a:t>
              </a:r>
              <a:r>
                <a:rPr lang="en-US" sz="1600" dirty="0" smtClean="0"/>
                <a:t> new </a:t>
              </a:r>
              <a:r>
                <a:rPr lang="en-US" sz="1600" b="1" dirty="0" smtClean="0">
                  <a:solidFill>
                    <a:schemeClr val="tx2"/>
                  </a:solidFill>
                </a:rPr>
                <a:t>iPhone</a:t>
              </a:r>
              <a:r>
                <a:rPr lang="en-US" sz="1600" dirty="0" smtClean="0"/>
                <a:t>…</a:t>
              </a:r>
              <a:endParaRPr lang="en-US" sz="1600" dirty="0"/>
            </a:p>
          </p:txBody>
        </p:sp>
        <p:sp>
          <p:nvSpPr>
            <p:cNvPr id="10" name="TextBox 9"/>
            <p:cNvSpPr txBox="1"/>
            <p:nvPr/>
          </p:nvSpPr>
          <p:spPr>
            <a:xfrm>
              <a:off x="457200" y="2743200"/>
              <a:ext cx="1224507" cy="338554"/>
            </a:xfrm>
            <a:prstGeom prst="rect">
              <a:avLst/>
            </a:prstGeom>
            <a:noFill/>
          </p:spPr>
          <p:txBody>
            <a:bodyPr wrap="none" rtlCol="0">
              <a:spAutoFit/>
            </a:bodyPr>
            <a:lstStyle/>
            <a:p>
              <a:r>
                <a:rPr lang="en-US" sz="1600" b="1" dirty="0" smtClean="0">
                  <a:solidFill>
                    <a:schemeClr val="tx2"/>
                  </a:solidFill>
                </a:rPr>
                <a:t>Samsung</a:t>
              </a:r>
              <a:r>
                <a:rPr lang="en-US" sz="1600" dirty="0" smtClean="0">
                  <a:solidFill>
                    <a:schemeClr val="tx2"/>
                  </a:solidFill>
                </a:rPr>
                <a:t> </a:t>
              </a:r>
              <a:r>
                <a:rPr lang="en-US" sz="1600" dirty="0" smtClean="0"/>
                <a:t>will </a:t>
              </a:r>
              <a:r>
                <a:rPr lang="en-US" sz="1600" b="1" i="1" dirty="0" smtClean="0"/>
                <a:t>announce</a:t>
              </a:r>
              <a:r>
                <a:rPr lang="en-US" sz="1600" dirty="0" smtClean="0"/>
                <a:t> Tuesday…</a:t>
              </a:r>
              <a:endParaRPr lang="en-US" sz="1600" dirty="0"/>
            </a:p>
          </p:txBody>
        </p:sp>
        <p:sp>
          <p:nvSpPr>
            <p:cNvPr id="11" name="TextBox 10"/>
            <p:cNvSpPr txBox="1"/>
            <p:nvPr/>
          </p:nvSpPr>
          <p:spPr>
            <a:xfrm>
              <a:off x="457200" y="2971800"/>
              <a:ext cx="1161888" cy="338554"/>
            </a:xfrm>
            <a:prstGeom prst="rect">
              <a:avLst/>
            </a:prstGeom>
            <a:noFill/>
          </p:spPr>
          <p:txBody>
            <a:bodyPr wrap="none" rtlCol="0">
              <a:spAutoFit/>
            </a:bodyPr>
            <a:lstStyle/>
            <a:p>
              <a:r>
                <a:rPr lang="en-US" sz="1600" b="1" dirty="0" smtClean="0">
                  <a:solidFill>
                    <a:schemeClr val="accent2"/>
                  </a:solidFill>
                </a:rPr>
                <a:t>Obama</a:t>
              </a:r>
              <a:r>
                <a:rPr lang="en-US" sz="1600" dirty="0" smtClean="0">
                  <a:solidFill>
                    <a:schemeClr val="accent2"/>
                  </a:solidFill>
                </a:rPr>
                <a:t> </a:t>
              </a:r>
              <a:r>
                <a:rPr lang="en-US" sz="1600" dirty="0" smtClean="0"/>
                <a:t>to </a:t>
              </a:r>
              <a:r>
                <a:rPr lang="en-US" sz="1600" b="1" i="1" dirty="0" smtClean="0"/>
                <a:t>announce</a:t>
              </a:r>
              <a:r>
                <a:rPr lang="en-US" sz="1600" dirty="0" smtClean="0"/>
                <a:t> new plan...</a:t>
              </a:r>
              <a:endParaRPr lang="en-US" sz="1600" dirty="0"/>
            </a:p>
          </p:txBody>
        </p:sp>
        <p:sp>
          <p:nvSpPr>
            <p:cNvPr id="12" name="TextBox 11"/>
            <p:cNvSpPr txBox="1"/>
            <p:nvPr/>
          </p:nvSpPr>
          <p:spPr>
            <a:xfrm>
              <a:off x="457200" y="3200400"/>
              <a:ext cx="1196867" cy="338554"/>
            </a:xfrm>
            <a:prstGeom prst="rect">
              <a:avLst/>
            </a:prstGeom>
            <a:noFill/>
          </p:spPr>
          <p:txBody>
            <a:bodyPr wrap="none" rtlCol="0">
              <a:spAutoFit/>
            </a:bodyPr>
            <a:lstStyle/>
            <a:p>
              <a:r>
                <a:rPr lang="en-US" sz="1600" b="1" dirty="0" smtClean="0">
                  <a:solidFill>
                    <a:schemeClr val="accent3"/>
                  </a:solidFill>
                </a:rPr>
                <a:t>Lakers</a:t>
              </a:r>
              <a:r>
                <a:rPr lang="en-US" sz="1600" dirty="0" smtClean="0">
                  <a:solidFill>
                    <a:schemeClr val="accent3"/>
                  </a:solidFill>
                </a:rPr>
                <a:t> </a:t>
              </a:r>
              <a:r>
                <a:rPr lang="en-US" sz="1600" b="1" i="1" dirty="0" smtClean="0"/>
                <a:t>announce</a:t>
              </a:r>
              <a:r>
                <a:rPr lang="en-US" sz="1600" dirty="0" smtClean="0"/>
                <a:t> </a:t>
              </a:r>
              <a:r>
                <a:rPr lang="en-US" sz="1600" b="1" dirty="0" smtClean="0">
                  <a:solidFill>
                    <a:schemeClr val="accent3"/>
                  </a:solidFill>
                </a:rPr>
                <a:t>Pau </a:t>
              </a:r>
              <a:r>
                <a:rPr lang="en-US" sz="1600" b="1" dirty="0" err="1" smtClean="0">
                  <a:solidFill>
                    <a:schemeClr val="accent3"/>
                  </a:solidFill>
                </a:rPr>
                <a:t>Gasol</a:t>
              </a:r>
              <a:r>
                <a:rPr lang="en-US" sz="1600" b="1" dirty="0" smtClean="0">
                  <a:solidFill>
                    <a:schemeClr val="accent3"/>
                  </a:solidFill>
                </a:rPr>
                <a:t> </a:t>
              </a:r>
              <a:r>
                <a:rPr lang="en-US" sz="1600" dirty="0" smtClean="0"/>
                <a:t>will…</a:t>
              </a:r>
              <a:endParaRPr lang="en-US" sz="1600" dirty="0"/>
            </a:p>
          </p:txBody>
        </p:sp>
        <p:sp>
          <p:nvSpPr>
            <p:cNvPr id="13" name="TextBox 12"/>
            <p:cNvSpPr txBox="1"/>
            <p:nvPr/>
          </p:nvSpPr>
          <p:spPr>
            <a:xfrm>
              <a:off x="457200" y="3429000"/>
              <a:ext cx="1114204" cy="338554"/>
            </a:xfrm>
            <a:prstGeom prst="rect">
              <a:avLst/>
            </a:prstGeom>
            <a:noFill/>
          </p:spPr>
          <p:txBody>
            <a:bodyPr wrap="none" rtlCol="0">
              <a:spAutoFit/>
            </a:bodyPr>
            <a:lstStyle/>
            <a:p>
              <a:r>
                <a:rPr lang="en-US" sz="1600" b="1" dirty="0" smtClean="0">
                  <a:solidFill>
                    <a:schemeClr val="tx2"/>
                  </a:solidFill>
                </a:rPr>
                <a:t>Microsoft</a:t>
              </a:r>
              <a:r>
                <a:rPr lang="en-US" sz="1600" dirty="0" smtClean="0">
                  <a:solidFill>
                    <a:schemeClr val="tx2"/>
                  </a:solidFill>
                </a:rPr>
                <a:t> </a:t>
              </a:r>
              <a:r>
                <a:rPr lang="en-US" sz="1600" dirty="0" smtClean="0"/>
                <a:t>to </a:t>
              </a:r>
              <a:r>
                <a:rPr lang="en-US" sz="1600" b="1" i="1" dirty="0" smtClean="0"/>
                <a:t>announce</a:t>
              </a:r>
              <a:r>
                <a:rPr lang="en-US" sz="1600" dirty="0" smtClean="0"/>
                <a:t> new … </a:t>
              </a:r>
              <a:endParaRPr lang="en-US" sz="1600" dirty="0"/>
            </a:p>
          </p:txBody>
        </p:sp>
      </p:grpSp>
      <p:graphicFrame>
        <p:nvGraphicFramePr>
          <p:cNvPr id="14" name="Chart 13"/>
          <p:cNvGraphicFramePr/>
          <p:nvPr>
            <p:extLst>
              <p:ext uri="{D42A27DB-BD31-4B8C-83A1-F6EECF244321}">
                <p14:modId xmlns:p14="http://schemas.microsoft.com/office/powerpoint/2010/main" val="3873430033"/>
              </p:ext>
            </p:extLst>
          </p:nvPr>
        </p:nvGraphicFramePr>
        <p:xfrm>
          <a:off x="5036379" y="2371104"/>
          <a:ext cx="1858898" cy="1700798"/>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p:cNvSpPr txBox="1"/>
          <p:nvPr/>
        </p:nvSpPr>
        <p:spPr>
          <a:xfrm rot="5400000">
            <a:off x="2053488" y="3731742"/>
            <a:ext cx="468398" cy="584775"/>
          </a:xfrm>
          <a:prstGeom prst="rect">
            <a:avLst/>
          </a:prstGeom>
          <a:noFill/>
        </p:spPr>
        <p:txBody>
          <a:bodyPr wrap="none" rtlCol="0">
            <a:spAutoFit/>
          </a:bodyPr>
          <a:lstStyle/>
          <a:p>
            <a:r>
              <a:rPr lang="en-US" sz="3200" dirty="0" smtClean="0"/>
              <a:t>…</a:t>
            </a:r>
            <a:endParaRPr lang="en-US" sz="3200" dirty="0"/>
          </a:p>
        </p:txBody>
      </p:sp>
      <p:grpSp>
        <p:nvGrpSpPr>
          <p:cNvPr id="87" name="Group 86"/>
          <p:cNvGrpSpPr/>
          <p:nvPr/>
        </p:nvGrpSpPr>
        <p:grpSpPr>
          <a:xfrm>
            <a:off x="1676399" y="2362200"/>
            <a:ext cx="3249057" cy="1828800"/>
            <a:chOff x="1676399" y="2362200"/>
            <a:chExt cx="3249057" cy="1828800"/>
          </a:xfrm>
        </p:grpSpPr>
        <p:grpSp>
          <p:nvGrpSpPr>
            <p:cNvPr id="86" name="Group 85"/>
            <p:cNvGrpSpPr/>
            <p:nvPr/>
          </p:nvGrpSpPr>
          <p:grpSpPr>
            <a:xfrm>
              <a:off x="1676399" y="2476500"/>
              <a:ext cx="3249057" cy="1714500"/>
              <a:chOff x="1676399" y="2476500"/>
              <a:chExt cx="3249057" cy="1714500"/>
            </a:xfrm>
          </p:grpSpPr>
          <p:grpSp>
            <p:nvGrpSpPr>
              <p:cNvPr id="42" name="Group 41"/>
              <p:cNvGrpSpPr/>
              <p:nvPr/>
            </p:nvGrpSpPr>
            <p:grpSpPr>
              <a:xfrm rot="16200000">
                <a:off x="2759591" y="1393308"/>
                <a:ext cx="1082674" cy="3249057"/>
                <a:chOff x="1027250" y="487559"/>
                <a:chExt cx="1082674" cy="4694052"/>
              </a:xfrm>
            </p:grpSpPr>
            <p:cxnSp>
              <p:nvCxnSpPr>
                <p:cNvPr id="27" name="Straight Arrow Connector 26"/>
                <p:cNvCxnSpPr>
                  <a:endCxn id="60" idx="6"/>
                </p:cNvCxnSpPr>
                <p:nvPr/>
              </p:nvCxnSpPr>
              <p:spPr>
                <a:xfrm rot="5400000" flipH="1">
                  <a:off x="840545" y="4527399"/>
                  <a:ext cx="840916" cy="46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57" idx="6"/>
                </p:cNvCxnSpPr>
                <p:nvPr/>
              </p:nvCxnSpPr>
              <p:spPr>
                <a:xfrm rot="5400000" flipH="1" flipV="1">
                  <a:off x="1381879" y="4453567"/>
                  <a:ext cx="840918" cy="615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59" idx="6"/>
                </p:cNvCxnSpPr>
                <p:nvPr/>
              </p:nvCxnSpPr>
              <p:spPr>
                <a:xfrm rot="5400000" flipH="1">
                  <a:off x="1020986" y="4707848"/>
                  <a:ext cx="840918" cy="1066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58" idx="6"/>
                </p:cNvCxnSpPr>
                <p:nvPr/>
              </p:nvCxnSpPr>
              <p:spPr>
                <a:xfrm rot="5400000" flipH="1" flipV="1">
                  <a:off x="1201426" y="4634011"/>
                  <a:ext cx="840919" cy="2542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7" idx="2"/>
                </p:cNvCxnSpPr>
                <p:nvPr/>
              </p:nvCxnSpPr>
              <p:spPr>
                <a:xfrm rot="5400000" flipH="1">
                  <a:off x="1584315" y="3456629"/>
                  <a:ext cx="852533" cy="1986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8" idx="2"/>
                </p:cNvCxnSpPr>
                <p:nvPr/>
              </p:nvCxnSpPr>
              <p:spPr>
                <a:xfrm rot="5400000" flipH="1">
                  <a:off x="-31503" y="2201701"/>
                  <a:ext cx="3494679" cy="663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59" idx="2"/>
                </p:cNvCxnSpPr>
                <p:nvPr/>
              </p:nvCxnSpPr>
              <p:spPr>
                <a:xfrm rot="5400000" flipH="1" flipV="1">
                  <a:off x="-336860" y="2212563"/>
                  <a:ext cx="3494678" cy="44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0" idx="2"/>
                </p:cNvCxnSpPr>
                <p:nvPr/>
              </p:nvCxnSpPr>
              <p:spPr>
                <a:xfrm rot="5400000" flipH="1" flipV="1">
                  <a:off x="437958" y="3278643"/>
                  <a:ext cx="1292890" cy="114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rot="5400000">
                <a:off x="4121613" y="3664413"/>
                <a:ext cx="468398" cy="584775"/>
              </a:xfrm>
              <a:prstGeom prst="rect">
                <a:avLst/>
              </a:prstGeom>
              <a:noFill/>
            </p:spPr>
            <p:txBody>
              <a:bodyPr wrap="none" rtlCol="0">
                <a:spAutoFit/>
              </a:bodyPr>
              <a:lstStyle/>
              <a:p>
                <a:r>
                  <a:rPr lang="en-US" sz="3200" dirty="0" smtClean="0"/>
                  <a:t>…</a:t>
                </a:r>
                <a:endParaRPr lang="en-US" sz="3200" dirty="0"/>
              </a:p>
            </p:txBody>
          </p:sp>
        </p:grpSp>
        <p:grpSp>
          <p:nvGrpSpPr>
            <p:cNvPr id="65" name="Group 64"/>
            <p:cNvGrpSpPr/>
            <p:nvPr/>
          </p:nvGrpSpPr>
          <p:grpSpPr>
            <a:xfrm>
              <a:off x="4095293" y="2362200"/>
              <a:ext cx="248107" cy="1311270"/>
              <a:chOff x="4095293" y="2574930"/>
              <a:chExt cx="248107" cy="1311270"/>
            </a:xfrm>
          </p:grpSpPr>
          <p:sp>
            <p:nvSpPr>
              <p:cNvPr id="57" name="Oval 56"/>
              <p:cNvSpPr/>
              <p:nvPr/>
            </p:nvSpPr>
            <p:spPr>
              <a:xfrm>
                <a:off x="4095293" y="2574930"/>
                <a:ext cx="248107"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4095293" y="2935820"/>
                <a:ext cx="248107"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4095293" y="3296710"/>
                <a:ext cx="248107" cy="228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Oval 59"/>
              <p:cNvSpPr/>
              <p:nvPr/>
            </p:nvSpPr>
            <p:spPr>
              <a:xfrm>
                <a:off x="4095293" y="3657600"/>
                <a:ext cx="248107" cy="228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sp>
        <p:nvSpPr>
          <p:cNvPr id="3" name="Slide Number Placeholder 2"/>
          <p:cNvSpPr>
            <a:spLocks noGrp="1"/>
          </p:cNvSpPr>
          <p:nvPr>
            <p:ph type="sldNum" sz="quarter" idx="12"/>
          </p:nvPr>
        </p:nvSpPr>
        <p:spPr/>
        <p:txBody>
          <a:bodyPr/>
          <a:lstStyle/>
          <a:p>
            <a:fld id="{B6F15528-21DE-4FAA-801E-634DDDAF4B2B}" type="slidenum">
              <a:rPr lang="en-US" smtClean="0"/>
              <a:pPr/>
              <a:t>22</a:t>
            </a:fld>
            <a:endParaRPr lang="en-US"/>
          </a:p>
        </p:txBody>
      </p:sp>
      <p:sp>
        <p:nvSpPr>
          <p:cNvPr id="39" name="TextBox 38"/>
          <p:cNvSpPr txBox="1"/>
          <p:nvPr/>
        </p:nvSpPr>
        <p:spPr>
          <a:xfrm>
            <a:off x="1600200" y="6400800"/>
            <a:ext cx="1953996" cy="369332"/>
          </a:xfrm>
          <a:prstGeom prst="rect">
            <a:avLst/>
          </a:prstGeom>
          <a:noFill/>
        </p:spPr>
        <p:txBody>
          <a:bodyPr wrap="none" rtlCol="0">
            <a:spAutoFit/>
          </a:bodyPr>
          <a:lstStyle/>
          <a:p>
            <a:r>
              <a:rPr lang="en-US" dirty="0" smtClean="0"/>
              <a:t>PRODUCT RELEASE</a:t>
            </a:r>
            <a:endParaRPr lang="en-US" dirty="0"/>
          </a:p>
        </p:txBody>
      </p:sp>
      <p:sp>
        <p:nvSpPr>
          <p:cNvPr id="40" name="TextBox 39"/>
          <p:cNvSpPr txBox="1"/>
          <p:nvPr/>
        </p:nvSpPr>
        <p:spPr>
          <a:xfrm>
            <a:off x="3932118" y="6400800"/>
            <a:ext cx="1010213" cy="369332"/>
          </a:xfrm>
          <a:prstGeom prst="rect">
            <a:avLst/>
          </a:prstGeom>
          <a:noFill/>
        </p:spPr>
        <p:txBody>
          <a:bodyPr wrap="none" rtlCol="0">
            <a:spAutoFit/>
          </a:bodyPr>
          <a:lstStyle/>
          <a:p>
            <a:r>
              <a:rPr lang="en-US" dirty="0" smtClean="0"/>
              <a:t>POLITICS</a:t>
            </a:r>
            <a:endParaRPr lang="en-US" dirty="0"/>
          </a:p>
        </p:txBody>
      </p:sp>
      <p:sp>
        <p:nvSpPr>
          <p:cNvPr id="41" name="TextBox 40"/>
          <p:cNvSpPr txBox="1"/>
          <p:nvPr/>
        </p:nvSpPr>
        <p:spPr>
          <a:xfrm>
            <a:off x="5943600" y="6400800"/>
            <a:ext cx="901016" cy="369332"/>
          </a:xfrm>
          <a:prstGeom prst="rect">
            <a:avLst/>
          </a:prstGeom>
          <a:noFill/>
        </p:spPr>
        <p:txBody>
          <a:bodyPr wrap="none" rtlCol="0">
            <a:spAutoFit/>
          </a:bodyPr>
          <a:lstStyle/>
          <a:p>
            <a:r>
              <a:rPr lang="en-US" dirty="0" smtClean="0"/>
              <a:t>SPORTS</a:t>
            </a:r>
            <a:endParaRPr lang="en-US" dirty="0"/>
          </a:p>
        </p:txBody>
      </p:sp>
    </p:spTree>
    <p:extLst>
      <p:ext uri="{BB962C8B-B14F-4D97-AF65-F5344CB8AC3E}">
        <p14:creationId xmlns:p14="http://schemas.microsoft.com/office/powerpoint/2010/main" val="40794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Details…</a:t>
            </a:r>
            <a:endParaRPr lang="en-US" dirty="0"/>
          </a:p>
        </p:txBody>
      </p:sp>
      <p:sp>
        <p:nvSpPr>
          <p:cNvPr id="3" name="Content Placeholder 2"/>
          <p:cNvSpPr>
            <a:spLocks noGrp="1"/>
          </p:cNvSpPr>
          <p:nvPr>
            <p:ph idx="1"/>
          </p:nvPr>
        </p:nvSpPr>
        <p:spPr/>
        <p:txBody>
          <a:bodyPr/>
          <a:lstStyle/>
          <a:p>
            <a:r>
              <a:rPr lang="en-US" dirty="0" smtClean="0"/>
              <a:t>Gathered about 65M (entity, event, date) tuples</a:t>
            </a:r>
          </a:p>
          <a:p>
            <a:r>
              <a:rPr lang="en-US" dirty="0" smtClean="0"/>
              <a:t>Collapsed Gibbs Sampling</a:t>
            </a:r>
          </a:p>
          <a:p>
            <a:pPr lvl="1"/>
            <a:r>
              <a:rPr lang="en-US" dirty="0" smtClean="0"/>
              <a:t>1,000 iterations of burn in</a:t>
            </a:r>
          </a:p>
          <a:p>
            <a:pPr lvl="1"/>
            <a:r>
              <a:rPr lang="en-US" dirty="0" smtClean="0"/>
              <a:t>Parallelized sampling  (approximation) using MPI</a:t>
            </a:r>
          </a:p>
          <a:p>
            <a:pPr marL="914400" lvl="2" indent="0">
              <a:buNone/>
            </a:pPr>
            <a:r>
              <a:rPr lang="en-US" b="1" dirty="0" smtClean="0"/>
              <a:t>[Newman et. al. 2009]</a:t>
            </a:r>
          </a:p>
          <a:p>
            <a:r>
              <a:rPr lang="en-US" dirty="0" smtClean="0"/>
              <a:t>100 Event Types</a:t>
            </a:r>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893339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1464" t="6890" r="50946" b="31999"/>
          <a:stretch/>
        </p:blipFill>
        <p:spPr bwMode="auto">
          <a:xfrm>
            <a:off x="990600" y="152400"/>
            <a:ext cx="7332786" cy="647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594835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Classification Performance</a:t>
            </a:r>
            <a:endParaRPr lang="en-US" dirty="0"/>
          </a:p>
        </p:txBody>
      </p:sp>
      <p:sp>
        <p:nvSpPr>
          <p:cNvPr id="3" name="Content Placeholder 2"/>
          <p:cNvSpPr>
            <a:spLocks noGrp="1"/>
          </p:cNvSpPr>
          <p:nvPr>
            <p:ph idx="1"/>
          </p:nvPr>
        </p:nvSpPr>
        <p:spPr/>
        <p:txBody>
          <a:bodyPr/>
          <a:lstStyle/>
          <a:p>
            <a:endParaRPr lang="en-US"/>
          </a:p>
        </p:txBody>
      </p:sp>
      <p:pic>
        <p:nvPicPr>
          <p:cNvPr id="5" name="Picture 38"/>
          <p:cNvPicPr>
            <a:picLocks noChangeAspect="1" noChangeArrowheads="1"/>
          </p:cNvPicPr>
          <p:nvPr/>
        </p:nvPicPr>
        <p:blipFill>
          <a:blip r:embed="rId3">
            <a:extLst>
              <a:ext uri="{28A0092B-C50C-407E-A947-70E740481C1C}">
                <a14:useLocalDpi xmlns:a14="http://schemas.microsoft.com/office/drawing/2010/main" val="0"/>
              </a:ext>
            </a:extLst>
          </a:blip>
          <a:srcRect l="17990" t="7993" r="16132" b="4417"/>
          <a:stretch>
            <a:fillRect/>
          </a:stretch>
        </p:blipFill>
        <p:spPr bwMode="auto">
          <a:xfrm>
            <a:off x="792480" y="1292048"/>
            <a:ext cx="7360920" cy="526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3390507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Named Entity Categorization:</a:t>
            </a:r>
            <a:br>
              <a:rPr lang="en-US" dirty="0" smtClean="0"/>
            </a:br>
            <a:r>
              <a:rPr lang="en-US" dirty="0" smtClean="0"/>
              <a:t>Exploiting Structured Data</a:t>
            </a:r>
            <a:endParaRPr lang="en-US" dirty="0"/>
          </a:p>
        </p:txBody>
      </p:sp>
      <p:sp>
        <p:nvSpPr>
          <p:cNvPr id="3" name="Content Placeholder 2"/>
          <p:cNvSpPr>
            <a:spLocks noGrp="1"/>
          </p:cNvSpPr>
          <p:nvPr>
            <p:ph idx="1"/>
          </p:nvPr>
        </p:nvSpPr>
        <p:spPr/>
        <p:txBody>
          <a:bodyPr>
            <a:normAutofit/>
          </a:bodyPr>
          <a:lstStyle/>
          <a:p>
            <a:r>
              <a:rPr lang="en-US" dirty="0" smtClean="0"/>
              <a:t>Unsupervised Information Extraction</a:t>
            </a:r>
          </a:p>
          <a:p>
            <a:pPr lvl="1"/>
            <a:r>
              <a:rPr lang="en-US" dirty="0" smtClean="0"/>
              <a:t>Advantages:</a:t>
            </a:r>
          </a:p>
          <a:p>
            <a:pPr lvl="2"/>
            <a:r>
              <a:rPr lang="en-US" dirty="0" smtClean="0"/>
              <a:t>scale to large unlabeled datasets</a:t>
            </a:r>
          </a:p>
          <a:p>
            <a:pPr lvl="2"/>
            <a:r>
              <a:rPr lang="en-US" dirty="0" smtClean="0"/>
              <a:t>agnostic to categories</a:t>
            </a:r>
          </a:p>
          <a:p>
            <a:r>
              <a:rPr lang="en-US" dirty="0" smtClean="0"/>
              <a:t>Question: what if we have </a:t>
            </a:r>
            <a:r>
              <a:rPr lang="en-US" b="1" dirty="0" smtClean="0"/>
              <a:t>structured data</a:t>
            </a:r>
            <a:r>
              <a:rPr lang="en-US" dirty="0" smtClean="0"/>
              <a:t>?</a:t>
            </a:r>
          </a:p>
          <a:p>
            <a:pPr lvl="1"/>
            <a:r>
              <a:rPr lang="en-US" dirty="0" smtClean="0"/>
              <a:t>Freebase</a:t>
            </a:r>
          </a:p>
        </p:txBody>
      </p:sp>
      <p:grpSp>
        <p:nvGrpSpPr>
          <p:cNvPr id="4" name="Group 3"/>
          <p:cNvGrpSpPr/>
          <p:nvPr/>
        </p:nvGrpSpPr>
        <p:grpSpPr>
          <a:xfrm>
            <a:off x="1419225" y="4724400"/>
            <a:ext cx="3609975" cy="518390"/>
            <a:chOff x="1295400" y="3990109"/>
            <a:chExt cx="3609975" cy="518390"/>
          </a:xfrm>
        </p:grpSpPr>
        <p:pic>
          <p:nvPicPr>
            <p:cNvPr id="4098" name="Picture 2" descr="https://encrypted-tbn3.gstatic.com/images?q=tbn:ANd9GcRiFEh8HR3CrmdjkPcfZz8jn4nGLsbnzZedKbqOVVDhmT5hLlQBPg"/>
            <p:cNvPicPr>
              <a:picLocks noChangeAspect="1" noChangeArrowheads="1"/>
            </p:cNvPicPr>
            <p:nvPr/>
          </p:nvPicPr>
          <p:blipFill rotWithShape="1">
            <a:blip r:embed="rId3">
              <a:extLst>
                <a:ext uri="{28A0092B-C50C-407E-A947-70E740481C1C}">
                  <a14:useLocalDpi xmlns:a14="http://schemas.microsoft.com/office/drawing/2010/main" val="0"/>
                </a:ext>
              </a:extLst>
            </a:blip>
            <a:srcRect l="12667" t="-3101"/>
            <a:stretch/>
          </p:blipFill>
          <p:spPr bwMode="auto">
            <a:xfrm>
              <a:off x="1295400" y="4029074"/>
              <a:ext cx="1663700" cy="422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0.gstatic.com/images?q=tbn:ANd9GcSH9vCAH7VW1Z1uEWQP8tt0nkAlLvfypG9_YxkhxBJ8Q0W6gFjP"/>
            <p:cNvPicPr>
              <a:picLocks noChangeAspect="1" noChangeArrowheads="1"/>
            </p:cNvPicPr>
            <p:nvPr/>
          </p:nvPicPr>
          <p:blipFill rotWithShape="1">
            <a:blip r:embed="rId4">
              <a:extLst>
                <a:ext uri="{28A0092B-C50C-407E-A947-70E740481C1C}">
                  <a14:useLocalDpi xmlns:a14="http://schemas.microsoft.com/office/drawing/2010/main" val="0"/>
                </a:ext>
              </a:extLst>
            </a:blip>
            <a:srcRect t="78144"/>
            <a:stretch/>
          </p:blipFill>
          <p:spPr bwMode="auto">
            <a:xfrm>
              <a:off x="2971800" y="3990109"/>
              <a:ext cx="1933575" cy="51839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54747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Named Entity Categorization:</a:t>
            </a:r>
            <a:br>
              <a:rPr lang="en-US" dirty="0" smtClean="0"/>
            </a:br>
            <a:r>
              <a:rPr lang="en-US" dirty="0" smtClean="0"/>
              <a:t>Challenges</a:t>
            </a:r>
            <a:endParaRPr lang="en-US" dirty="0"/>
          </a:p>
        </p:txBody>
      </p:sp>
      <p:sp>
        <p:nvSpPr>
          <p:cNvPr id="5" name="Content Placeholder 4"/>
          <p:cNvSpPr>
            <a:spLocks noGrp="1"/>
          </p:cNvSpPr>
          <p:nvPr>
            <p:ph idx="1"/>
          </p:nvPr>
        </p:nvSpPr>
        <p:spPr/>
        <p:txBody>
          <a:bodyPr/>
          <a:lstStyle/>
          <a:p>
            <a:r>
              <a:rPr lang="en-US" dirty="0" smtClean="0"/>
              <a:t>Plethora of distinctive, </a:t>
            </a:r>
            <a:r>
              <a:rPr lang="en-US" b="1" dirty="0" smtClean="0"/>
              <a:t>infrequent</a:t>
            </a:r>
            <a:r>
              <a:rPr lang="en-US" dirty="0" smtClean="0"/>
              <a:t> types</a:t>
            </a:r>
          </a:p>
          <a:p>
            <a:pPr lvl="1"/>
            <a:r>
              <a:rPr lang="en-US" dirty="0" smtClean="0"/>
              <a:t>Bands, Movies, Products, etc…</a:t>
            </a:r>
          </a:p>
          <a:p>
            <a:pPr lvl="1"/>
            <a:r>
              <a:rPr lang="en-US" dirty="0" smtClean="0"/>
              <a:t>Very Little training data for these</a:t>
            </a:r>
          </a:p>
          <a:p>
            <a:pPr lvl="1"/>
            <a:r>
              <a:rPr lang="en-US" dirty="0" smtClean="0"/>
              <a:t>Can’t simply rely on supervised learning</a:t>
            </a:r>
          </a:p>
          <a:p>
            <a:r>
              <a:rPr lang="en-US" dirty="0" smtClean="0"/>
              <a:t>Very terse (often contain insufficient context)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940713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Named Entity Categorization:</a:t>
            </a:r>
            <a:br>
              <a:rPr lang="en-US" dirty="0" smtClean="0"/>
            </a:br>
            <a:r>
              <a:rPr lang="en-US" dirty="0" smtClean="0"/>
              <a:t>Challenges</a:t>
            </a:r>
            <a:endParaRPr lang="en-US" dirty="0"/>
          </a:p>
        </p:txBody>
      </p:sp>
      <p:sp>
        <p:nvSpPr>
          <p:cNvPr id="5" name="Content Placeholder 4"/>
          <p:cNvSpPr>
            <a:spLocks noGrp="1"/>
          </p:cNvSpPr>
          <p:nvPr>
            <p:ph idx="1"/>
          </p:nvPr>
        </p:nvSpPr>
        <p:spPr/>
        <p:txBody>
          <a:bodyPr/>
          <a:lstStyle/>
          <a:p>
            <a:r>
              <a:rPr lang="en-US" dirty="0" smtClean="0"/>
              <a:t>Plethora of distinctive, </a:t>
            </a:r>
            <a:r>
              <a:rPr lang="en-US" b="1" dirty="0" smtClean="0"/>
              <a:t>infrequent</a:t>
            </a:r>
            <a:r>
              <a:rPr lang="en-US" dirty="0" smtClean="0"/>
              <a:t> types</a:t>
            </a:r>
          </a:p>
          <a:p>
            <a:pPr lvl="1"/>
            <a:r>
              <a:rPr lang="en-US" dirty="0" smtClean="0"/>
              <a:t>Bands, Movies, Products, etc…</a:t>
            </a:r>
          </a:p>
          <a:p>
            <a:pPr lvl="1"/>
            <a:r>
              <a:rPr lang="en-US" dirty="0" smtClean="0"/>
              <a:t>Very Little training data for these</a:t>
            </a:r>
          </a:p>
          <a:p>
            <a:pPr lvl="1"/>
            <a:r>
              <a:rPr lang="en-US" dirty="0" smtClean="0"/>
              <a:t>Can’t simply rely on supervised learning</a:t>
            </a:r>
          </a:p>
          <a:p>
            <a:r>
              <a:rPr lang="en-US" dirty="0" smtClean="0"/>
              <a:t>Very terse (often contain insufficient context)</a:t>
            </a:r>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302" t="29524" r="21354" b="50000"/>
          <a:stretch/>
        </p:blipFill>
        <p:spPr bwMode="auto">
          <a:xfrm>
            <a:off x="2260600" y="4927600"/>
            <a:ext cx="51054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875269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Weakly Supervised NE Classification</a:t>
            </a:r>
            <a:endParaRPr lang="en-US" b="1" dirty="0">
              <a:solidFill>
                <a:schemeClr val="accent1"/>
              </a:solidFill>
            </a:endParaRPr>
          </a:p>
        </p:txBody>
      </p:sp>
      <p:sp>
        <p:nvSpPr>
          <p:cNvPr id="3" name="Content Placeholder 2"/>
          <p:cNvSpPr>
            <a:spLocks noGrp="1"/>
          </p:cNvSpPr>
          <p:nvPr>
            <p:ph idx="1"/>
          </p:nvPr>
        </p:nvSpPr>
        <p:spPr/>
        <p:txBody>
          <a:bodyPr/>
          <a:lstStyle/>
          <a:p>
            <a:r>
              <a:rPr lang="en-US" dirty="0" smtClean="0"/>
              <a:t>Freebase lists provide a source of supervision</a:t>
            </a:r>
          </a:p>
          <a:p>
            <a:r>
              <a:rPr lang="en-US" dirty="0" smtClean="0"/>
              <a:t>But entities often appear in many different lists, for example “China” could be:</a:t>
            </a:r>
          </a:p>
          <a:p>
            <a:pPr lvl="1"/>
            <a:r>
              <a:rPr lang="en-US" dirty="0" smtClean="0"/>
              <a:t>A country</a:t>
            </a:r>
          </a:p>
          <a:p>
            <a:pPr lvl="1"/>
            <a:r>
              <a:rPr lang="en-US" dirty="0" smtClean="0"/>
              <a:t>A band</a:t>
            </a:r>
          </a:p>
          <a:p>
            <a:pPr lvl="1"/>
            <a:r>
              <a:rPr lang="en-US" smtClean="0"/>
              <a:t>Several people</a:t>
            </a:r>
            <a:endParaRPr lang="en-US" dirty="0" smtClean="0"/>
          </a:p>
          <a:p>
            <a:pPr lvl="1"/>
            <a:r>
              <a:rPr lang="en-US" dirty="0" smtClean="0"/>
              <a:t>A film (released in 1943)</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69161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876" y="1600200"/>
            <a:ext cx="8266924" cy="2876550"/>
          </a:xfrm>
        </p:spPr>
        <p:txBody>
          <a:bodyPr>
            <a:normAutofit fontScale="92500" lnSpcReduction="10000"/>
          </a:bodyPr>
          <a:lstStyle/>
          <a:p>
            <a:r>
              <a:rPr lang="en-US" dirty="0"/>
              <a:t>Historically, the most important source of info on current events</a:t>
            </a:r>
          </a:p>
          <a:p>
            <a:pPr lvl="1"/>
            <a:r>
              <a:rPr lang="en-US" dirty="0"/>
              <a:t>Since spread of printing press</a:t>
            </a:r>
          </a:p>
          <a:p>
            <a:r>
              <a:rPr lang="en-US" dirty="0"/>
              <a:t>Lots of previous work on Newswire</a:t>
            </a:r>
          </a:p>
          <a:p>
            <a:pPr lvl="1"/>
            <a:r>
              <a:rPr lang="en-US" dirty="0"/>
              <a:t>MUC &amp; ACE </a:t>
            </a:r>
            <a:r>
              <a:rPr lang="en-US" dirty="0" smtClean="0"/>
              <a:t>competitions</a:t>
            </a:r>
            <a:endParaRPr lang="en-US" dirty="0"/>
          </a:p>
          <a:p>
            <a:pPr lvl="1"/>
            <a:r>
              <a:rPr lang="en-US" dirty="0" err="1"/>
              <a:t>Timebank</a:t>
            </a:r>
            <a:endParaRPr lang="en-US" dirty="0"/>
          </a:p>
        </p:txBody>
      </p:sp>
      <p:pic>
        <p:nvPicPr>
          <p:cNvPr id="3076" name="Picture 4" descr="https://encrypted-tbn2.google.com/images?q=tbn:ANd9GcQ5sto3UeyaudCfg7yOoV-YqfSbOI6WGu6NqezYSHzwpXW6vei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5" y="4476750"/>
            <a:ext cx="20288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encrypted-tbn2.google.com/images?q=tbn:ANd9GcQwK5PyutaiyzJcKWll0LfXn-A3zq13rkCgZCxJlfMYTIBeHp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825" y="4876800"/>
            <a:ext cx="2466975" cy="18478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6296025" y="6356350"/>
            <a:ext cx="2133600" cy="365125"/>
          </a:xfrm>
        </p:spPr>
        <p:txBody>
          <a:bodyPr/>
          <a:lstStyle/>
          <a:p>
            <a:fld id="{B6F15528-21DE-4FAA-801E-634DDDAF4B2B}" type="slidenum">
              <a:rPr lang="en-US" smtClean="0"/>
              <a:pPr/>
              <a:t>3</a:t>
            </a:fld>
            <a:endParaRPr lang="en-US"/>
          </a:p>
        </p:txBody>
      </p:sp>
      <p:sp>
        <p:nvSpPr>
          <p:cNvPr id="6" name="Title 5"/>
          <p:cNvSpPr>
            <a:spLocks noGrp="1"/>
          </p:cNvSpPr>
          <p:nvPr>
            <p:ph type="title"/>
          </p:nvPr>
        </p:nvSpPr>
        <p:spPr/>
        <p:txBody>
          <a:bodyPr>
            <a:normAutofit fontScale="90000"/>
          </a:bodyPr>
          <a:lstStyle/>
          <a:p>
            <a:r>
              <a:rPr lang="en-US" dirty="0"/>
              <a:t>Background: </a:t>
            </a:r>
            <a:br>
              <a:rPr lang="en-US" dirty="0"/>
            </a:br>
            <a:r>
              <a:rPr lang="en-US" dirty="0"/>
              <a:t>Event Extraction from Newswire</a:t>
            </a:r>
          </a:p>
        </p:txBody>
      </p:sp>
      <p:pic>
        <p:nvPicPr>
          <p:cNvPr id="13" name="Picture 12" descr="https://encrypted-tbn2.google.com/images?q=tbn:ANd9GcQM09iDz76FVNpp3nu0AnNRiC7VysG37f8LDmY5TJoj2F8Ar9O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25" y="4834588"/>
            <a:ext cx="1538463" cy="1862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39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Weakly Supervised NE Classification</a:t>
            </a:r>
            <a:endParaRPr lang="en-US" b="1" dirty="0">
              <a:solidFill>
                <a:schemeClr val="accent1"/>
              </a:solidFill>
            </a:endParaRPr>
          </a:p>
        </p:txBody>
      </p:sp>
      <p:sp>
        <p:nvSpPr>
          <p:cNvPr id="3" name="Content Placeholder 2"/>
          <p:cNvSpPr>
            <a:spLocks noGrp="1"/>
          </p:cNvSpPr>
          <p:nvPr>
            <p:ph idx="1"/>
          </p:nvPr>
        </p:nvSpPr>
        <p:spPr/>
        <p:txBody>
          <a:bodyPr/>
          <a:lstStyle/>
          <a:p>
            <a:r>
              <a:rPr lang="en-US" dirty="0" smtClean="0"/>
              <a:t>Freebase lists provide a source of supervision</a:t>
            </a:r>
          </a:p>
          <a:p>
            <a:r>
              <a:rPr lang="en-US" dirty="0" smtClean="0"/>
              <a:t>But entities often appear in many different lists, for example “China” could be:</a:t>
            </a:r>
          </a:p>
          <a:p>
            <a:pPr lvl="1"/>
            <a:r>
              <a:rPr lang="en-US" dirty="0" smtClean="0"/>
              <a:t>A country</a:t>
            </a:r>
          </a:p>
          <a:p>
            <a:pPr lvl="1"/>
            <a:r>
              <a:rPr lang="en-US" dirty="0" smtClean="0"/>
              <a:t>A band</a:t>
            </a:r>
          </a:p>
          <a:p>
            <a:pPr lvl="1"/>
            <a:r>
              <a:rPr lang="en-US" dirty="0" smtClean="0"/>
              <a:t>Several people</a:t>
            </a:r>
          </a:p>
          <a:p>
            <a:pPr lvl="1"/>
            <a:r>
              <a:rPr lang="en-US" dirty="0" smtClean="0"/>
              <a:t>A film (released in 1943)</a:t>
            </a:r>
          </a:p>
          <a:p>
            <a:endParaRPr lang="en-US" dirty="0" smtClean="0"/>
          </a:p>
          <a:p>
            <a:endParaRPr lang="en-US" dirty="0"/>
          </a:p>
        </p:txBody>
      </p:sp>
      <p:sp>
        <p:nvSpPr>
          <p:cNvPr id="4" name="Explosion 1 3"/>
          <p:cNvSpPr/>
          <p:nvPr/>
        </p:nvSpPr>
        <p:spPr>
          <a:xfrm>
            <a:off x="3352800" y="3276600"/>
            <a:ext cx="6629400" cy="42672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We need Some way to disambiguate</a:t>
            </a:r>
            <a:endParaRPr lang="en-US" sz="32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378198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6553200" cy="4525963"/>
          </a:xfrm>
        </p:spPr>
        <p:txBody>
          <a:bodyPr/>
          <a:lstStyle/>
          <a:p>
            <a:r>
              <a:rPr lang="en-US" dirty="0" smtClean="0"/>
              <a:t>Applying DS directly to NER doesn’t work</a:t>
            </a:r>
          </a:p>
          <a:p>
            <a:pPr lvl="1"/>
            <a:r>
              <a:rPr lang="en-US" dirty="0" smtClean="0"/>
              <a:t>Training data is too ambiguous…</a:t>
            </a:r>
          </a:p>
          <a:p>
            <a:r>
              <a:rPr lang="en-US" dirty="0" smtClean="0"/>
              <a:t>Proposed solution:</a:t>
            </a:r>
          </a:p>
          <a:p>
            <a:pPr lvl="1"/>
            <a:r>
              <a:rPr lang="en-US" dirty="0" smtClean="0"/>
              <a:t>Latent Variable Models for Named Entity Categorization</a:t>
            </a:r>
          </a:p>
          <a:p>
            <a:pPr lvl="1"/>
            <a:r>
              <a:rPr lang="en-US" dirty="0" smtClean="0"/>
              <a:t>With constraints</a:t>
            </a:r>
          </a:p>
        </p:txBody>
      </p:sp>
      <p:sp>
        <p:nvSpPr>
          <p:cNvPr id="4" name="TextBox 3"/>
          <p:cNvSpPr txBox="1"/>
          <p:nvPr/>
        </p:nvSpPr>
        <p:spPr>
          <a:xfrm>
            <a:off x="3276600" y="5068669"/>
            <a:ext cx="2175660" cy="646331"/>
          </a:xfrm>
          <a:prstGeom prst="rect">
            <a:avLst/>
          </a:prstGeom>
          <a:noFill/>
        </p:spPr>
        <p:txBody>
          <a:bodyPr wrap="none" rtlCol="0">
            <a:spAutoFit/>
          </a:bodyPr>
          <a:lstStyle/>
          <a:p>
            <a:pPr marL="0" lvl="2"/>
            <a:r>
              <a:rPr lang="en-US" dirty="0"/>
              <a:t>[</a:t>
            </a:r>
            <a:r>
              <a:rPr lang="en-US" dirty="0" err="1"/>
              <a:t>Ramage</a:t>
            </a:r>
            <a:r>
              <a:rPr lang="en-US" dirty="0"/>
              <a:t> et. al. 2009</a:t>
            </a:r>
            <a:r>
              <a:rPr lang="en-US" dirty="0" smtClean="0"/>
              <a:t>]</a:t>
            </a:r>
            <a:endParaRPr lang="en-US" dirty="0"/>
          </a:p>
          <a:p>
            <a:endParaRPr lang="en-US" dirty="0"/>
          </a:p>
        </p:txBody>
      </p:sp>
      <p:sp>
        <p:nvSpPr>
          <p:cNvPr id="5" name="TextBox 4"/>
          <p:cNvSpPr txBox="1"/>
          <p:nvPr/>
        </p:nvSpPr>
        <p:spPr>
          <a:xfrm>
            <a:off x="5105400" y="1078468"/>
            <a:ext cx="2726324" cy="369332"/>
          </a:xfrm>
          <a:prstGeom prst="rect">
            <a:avLst/>
          </a:prstGeom>
          <a:noFill/>
        </p:spPr>
        <p:txBody>
          <a:bodyPr wrap="none" rtlCol="0">
            <a:spAutoFit/>
          </a:bodyPr>
          <a:lstStyle/>
          <a:p>
            <a:r>
              <a:rPr lang="en-US" b="1" dirty="0" smtClean="0">
                <a:solidFill>
                  <a:srgbClr val="FF0000"/>
                </a:solidFill>
              </a:rPr>
              <a:t>[Ritter et. al. EMNLP 2011]</a:t>
            </a:r>
            <a:endParaRPr lang="en-US" b="1" dirty="0">
              <a:solidFill>
                <a:srgbClr val="FF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grpSp>
        <p:nvGrpSpPr>
          <p:cNvPr id="9" name="Group 8"/>
          <p:cNvGrpSpPr/>
          <p:nvPr/>
        </p:nvGrpSpPr>
        <p:grpSpPr>
          <a:xfrm>
            <a:off x="5247883" y="1524000"/>
            <a:ext cx="3332372" cy="3799870"/>
            <a:chOff x="5324083" y="1781604"/>
            <a:chExt cx="3332372" cy="3799870"/>
          </a:xfrm>
        </p:grpSpPr>
        <p:pic>
          <p:nvPicPr>
            <p:cNvPr id="7" name="Picture 2" descr="http://img.freebase.com/api/trans/raw/m/04stkz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4083" y="2457274"/>
              <a:ext cx="1991117" cy="4189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srcRect/>
            <a:stretch>
              <a:fillRect/>
            </a:stretch>
          </p:blipFill>
          <p:spPr bwMode="auto">
            <a:xfrm>
              <a:off x="7497193" y="1781604"/>
              <a:ext cx="1159262" cy="3799870"/>
            </a:xfrm>
            <a:prstGeom prst="rect">
              <a:avLst/>
            </a:prstGeom>
            <a:noFill/>
            <a:ln w="9525">
              <a:noFill/>
              <a:miter lim="800000"/>
              <a:headEnd/>
              <a:tailEnd/>
            </a:ln>
          </p:spPr>
        </p:pic>
      </p:grpSp>
      <p:cxnSp>
        <p:nvCxnSpPr>
          <p:cNvPr id="10" name="Straight Arrow Connector 9"/>
          <p:cNvCxnSpPr>
            <a:stCxn id="7" idx="3"/>
          </p:cNvCxnSpPr>
          <p:nvPr/>
        </p:nvCxnSpPr>
        <p:spPr>
          <a:xfrm>
            <a:off x="7239000" y="2409133"/>
            <a:ext cx="533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p:nvPr>
        </p:nvSpPr>
        <p:spPr>
          <a:xfrm>
            <a:off x="228600" y="274638"/>
            <a:ext cx="8763000" cy="1143000"/>
          </a:xfrm>
        </p:spPr>
        <p:txBody>
          <a:bodyPr>
            <a:normAutofit fontScale="90000"/>
          </a:bodyPr>
          <a:lstStyle/>
          <a:p>
            <a:r>
              <a:rPr lang="en-US" dirty="0"/>
              <a:t>Distant Supervision with </a:t>
            </a:r>
            <a:r>
              <a:rPr lang="en-US" dirty="0" smtClean="0"/>
              <a:t>Latent Variables</a:t>
            </a:r>
            <a:endParaRPr lang="en-US" dirty="0"/>
          </a:p>
        </p:txBody>
      </p:sp>
    </p:spTree>
    <p:extLst>
      <p:ext uri="{BB962C8B-B14F-4D97-AF65-F5344CB8AC3E}">
        <p14:creationId xmlns:p14="http://schemas.microsoft.com/office/powerpoint/2010/main" val="19624677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806133" y="1837492"/>
            <a:ext cx="7239000" cy="3039308"/>
            <a:chOff x="457200" y="1608892"/>
            <a:chExt cx="2927343" cy="3039308"/>
          </a:xfrm>
        </p:grpSpPr>
        <p:sp>
          <p:nvSpPr>
            <p:cNvPr id="4" name="Flowchart: Multidocument 3"/>
            <p:cNvSpPr/>
            <p:nvPr/>
          </p:nvSpPr>
          <p:spPr>
            <a:xfrm>
              <a:off x="457200" y="1676400"/>
              <a:ext cx="2927343" cy="297180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a:off x="465830" y="2133600"/>
              <a:ext cx="185524" cy="338554"/>
            </a:xfrm>
            <a:prstGeom prst="rect">
              <a:avLst/>
            </a:prstGeom>
            <a:noFill/>
          </p:spPr>
          <p:txBody>
            <a:bodyPr wrap="none" rtlCol="0">
              <a:spAutoFit/>
            </a:bodyPr>
            <a:lstStyle/>
            <a:p>
              <a:r>
                <a:rPr lang="en-US" sz="1600" b="1" dirty="0" smtClean="0">
                  <a:solidFill>
                    <a:schemeClr val="accent4"/>
                  </a:solidFill>
                </a:rPr>
                <a:t>JFK</a:t>
              </a:r>
              <a:endParaRPr lang="en-US" sz="1600" b="1" dirty="0">
                <a:solidFill>
                  <a:schemeClr val="accent4"/>
                </a:solidFill>
              </a:endParaRPr>
            </a:p>
          </p:txBody>
        </p:sp>
        <p:sp>
          <p:nvSpPr>
            <p:cNvPr id="7" name="TextBox 6"/>
            <p:cNvSpPr txBox="1"/>
            <p:nvPr/>
          </p:nvSpPr>
          <p:spPr>
            <a:xfrm>
              <a:off x="685800" y="1871246"/>
              <a:ext cx="276276" cy="338554"/>
            </a:xfrm>
            <a:prstGeom prst="rect">
              <a:avLst/>
            </a:prstGeom>
            <a:noFill/>
          </p:spPr>
          <p:txBody>
            <a:bodyPr wrap="none" rtlCol="0">
              <a:spAutoFit/>
            </a:bodyPr>
            <a:lstStyle/>
            <a:p>
              <a:r>
                <a:rPr lang="en-US" sz="1600" b="1" dirty="0" smtClean="0">
                  <a:solidFill>
                    <a:schemeClr val="accent4"/>
                  </a:solidFill>
                </a:rPr>
                <a:t>Apple</a:t>
              </a:r>
              <a:endParaRPr lang="en-US" sz="1600" b="1" dirty="0">
                <a:solidFill>
                  <a:schemeClr val="accent4"/>
                </a:solidFill>
              </a:endParaRPr>
            </a:p>
          </p:txBody>
        </p:sp>
        <p:sp>
          <p:nvSpPr>
            <p:cNvPr id="8" name="TextBox 7"/>
            <p:cNvSpPr txBox="1"/>
            <p:nvPr/>
          </p:nvSpPr>
          <p:spPr>
            <a:xfrm>
              <a:off x="870751" y="1608892"/>
              <a:ext cx="324893" cy="338554"/>
            </a:xfrm>
            <a:prstGeom prst="rect">
              <a:avLst/>
            </a:prstGeom>
            <a:noFill/>
          </p:spPr>
          <p:txBody>
            <a:bodyPr wrap="none" rtlCol="0">
              <a:spAutoFit/>
            </a:bodyPr>
            <a:lstStyle/>
            <a:p>
              <a:r>
                <a:rPr lang="en-US" sz="1600" b="1" dirty="0" smtClean="0">
                  <a:solidFill>
                    <a:schemeClr val="accent4"/>
                  </a:solidFill>
                </a:rPr>
                <a:t>Obama</a:t>
              </a:r>
              <a:endParaRPr lang="en-US" sz="1600" b="1" dirty="0">
                <a:solidFill>
                  <a:schemeClr val="accent4"/>
                </a:solidFill>
              </a:endParaRPr>
            </a:p>
          </p:txBody>
        </p:sp>
        <p:sp>
          <p:nvSpPr>
            <p:cNvPr id="9" name="TextBox 8"/>
            <p:cNvSpPr txBox="1"/>
            <p:nvPr/>
          </p:nvSpPr>
          <p:spPr>
            <a:xfrm>
              <a:off x="457200" y="2514600"/>
              <a:ext cx="1141508" cy="338554"/>
            </a:xfrm>
            <a:prstGeom prst="rect">
              <a:avLst/>
            </a:prstGeom>
            <a:noFill/>
          </p:spPr>
          <p:txBody>
            <a:bodyPr wrap="none" rtlCol="0">
              <a:spAutoFit/>
            </a:bodyPr>
            <a:lstStyle/>
            <a:p>
              <a:r>
                <a:rPr lang="en-US" sz="1600" dirty="0"/>
                <a:t>On my way to </a:t>
              </a:r>
              <a:r>
                <a:rPr lang="en-US" sz="1600" b="1" dirty="0"/>
                <a:t>JFK</a:t>
              </a:r>
              <a:r>
                <a:rPr lang="en-US" sz="1600" dirty="0"/>
                <a:t> early in </a:t>
              </a:r>
              <a:r>
                <a:rPr lang="en-US" sz="1600" dirty="0" smtClean="0"/>
                <a:t>the…</a:t>
              </a:r>
              <a:endParaRPr lang="en-US" sz="1600" dirty="0"/>
            </a:p>
          </p:txBody>
        </p:sp>
        <p:sp>
          <p:nvSpPr>
            <p:cNvPr id="10" name="TextBox 9"/>
            <p:cNvSpPr txBox="1"/>
            <p:nvPr/>
          </p:nvSpPr>
          <p:spPr>
            <a:xfrm>
              <a:off x="457200" y="2743200"/>
              <a:ext cx="1106607" cy="338554"/>
            </a:xfrm>
            <a:prstGeom prst="rect">
              <a:avLst/>
            </a:prstGeom>
            <a:noFill/>
          </p:spPr>
          <p:txBody>
            <a:bodyPr wrap="none" rtlCol="0">
              <a:spAutoFit/>
            </a:bodyPr>
            <a:lstStyle/>
            <a:p>
              <a:r>
                <a:rPr lang="en-US" sz="1600" b="1" dirty="0" smtClean="0"/>
                <a:t>JFK</a:t>
              </a:r>
              <a:r>
                <a:rPr lang="en-US" sz="1600" dirty="0" smtClean="0"/>
                <a:t> 's </a:t>
              </a:r>
              <a:r>
                <a:rPr lang="en-US" sz="1600" dirty="0"/>
                <a:t>bomber jacket sells </a:t>
              </a:r>
              <a:r>
                <a:rPr lang="en-US" sz="1600" dirty="0" smtClean="0"/>
                <a:t>for…</a:t>
              </a:r>
              <a:endParaRPr lang="en-US" sz="1600" dirty="0"/>
            </a:p>
          </p:txBody>
        </p:sp>
        <p:sp>
          <p:nvSpPr>
            <p:cNvPr id="11" name="TextBox 10"/>
            <p:cNvSpPr txBox="1"/>
            <p:nvPr/>
          </p:nvSpPr>
          <p:spPr>
            <a:xfrm>
              <a:off x="457200" y="2971800"/>
              <a:ext cx="1202934" cy="338554"/>
            </a:xfrm>
            <a:prstGeom prst="rect">
              <a:avLst/>
            </a:prstGeom>
            <a:noFill/>
          </p:spPr>
          <p:txBody>
            <a:bodyPr wrap="none" rtlCol="0">
              <a:spAutoFit/>
            </a:bodyPr>
            <a:lstStyle/>
            <a:p>
              <a:r>
                <a:rPr lang="en-US" sz="1600" b="1" dirty="0"/>
                <a:t>JFK</a:t>
              </a:r>
              <a:r>
                <a:rPr lang="en-US" sz="1600" dirty="0"/>
                <a:t> Airport’s Pan Am </a:t>
              </a:r>
              <a:r>
                <a:rPr lang="en-US" sz="1600" dirty="0" err="1" smtClean="0"/>
                <a:t>Worldport</a:t>
              </a:r>
              <a:r>
                <a:rPr lang="en-US" sz="1600" dirty="0" smtClean="0"/>
                <a:t>…</a:t>
              </a:r>
              <a:endParaRPr lang="en-US" sz="1600" dirty="0"/>
            </a:p>
          </p:txBody>
        </p:sp>
        <p:sp>
          <p:nvSpPr>
            <p:cNvPr id="12" name="TextBox 11"/>
            <p:cNvSpPr txBox="1"/>
            <p:nvPr/>
          </p:nvSpPr>
          <p:spPr>
            <a:xfrm>
              <a:off x="457200" y="3200400"/>
              <a:ext cx="1026434" cy="338554"/>
            </a:xfrm>
            <a:prstGeom prst="rect">
              <a:avLst/>
            </a:prstGeom>
            <a:noFill/>
          </p:spPr>
          <p:txBody>
            <a:bodyPr wrap="none" rtlCol="0">
              <a:spAutoFit/>
            </a:bodyPr>
            <a:lstStyle/>
            <a:p>
              <a:r>
                <a:rPr lang="en-US" sz="1600" dirty="0"/>
                <a:t>Waiting at </a:t>
              </a:r>
              <a:r>
                <a:rPr lang="en-US" sz="1600" b="1" dirty="0"/>
                <a:t>JFK</a:t>
              </a:r>
              <a:r>
                <a:rPr lang="en-US" sz="1600" dirty="0"/>
                <a:t> for our </a:t>
              </a:r>
              <a:r>
                <a:rPr lang="en-US" sz="1600" dirty="0" smtClean="0"/>
                <a:t>ride…</a:t>
              </a:r>
              <a:endParaRPr lang="en-US" sz="1600" dirty="0"/>
            </a:p>
          </p:txBody>
        </p:sp>
        <p:sp>
          <p:nvSpPr>
            <p:cNvPr id="13" name="TextBox 12"/>
            <p:cNvSpPr txBox="1"/>
            <p:nvPr/>
          </p:nvSpPr>
          <p:spPr>
            <a:xfrm>
              <a:off x="457200" y="3429000"/>
              <a:ext cx="1143115" cy="338554"/>
            </a:xfrm>
            <a:prstGeom prst="rect">
              <a:avLst/>
            </a:prstGeom>
            <a:noFill/>
          </p:spPr>
          <p:txBody>
            <a:bodyPr wrap="none" rtlCol="0">
              <a:spAutoFit/>
            </a:bodyPr>
            <a:lstStyle/>
            <a:p>
              <a:r>
                <a:rPr lang="en-US" sz="1600" dirty="0"/>
                <a:t>When </a:t>
              </a:r>
              <a:r>
                <a:rPr lang="en-US" sz="1600" b="1" dirty="0"/>
                <a:t>JFK</a:t>
              </a:r>
              <a:r>
                <a:rPr lang="en-US" sz="1600" dirty="0"/>
                <a:t> threw first pitch </a:t>
              </a:r>
              <a:r>
                <a:rPr lang="en-US" sz="1600" dirty="0" smtClean="0"/>
                <a:t>on…</a:t>
              </a:r>
              <a:endParaRPr lang="en-US" sz="1600" dirty="0"/>
            </a:p>
          </p:txBody>
        </p:sp>
      </p:grpSp>
      <p:graphicFrame>
        <p:nvGraphicFramePr>
          <p:cNvPr id="14" name="Chart 13"/>
          <p:cNvGraphicFramePr/>
          <p:nvPr>
            <p:extLst>
              <p:ext uri="{D42A27DB-BD31-4B8C-83A1-F6EECF244321}">
                <p14:modId xmlns:p14="http://schemas.microsoft.com/office/powerpoint/2010/main" val="695869626"/>
              </p:ext>
            </p:extLst>
          </p:nvPr>
        </p:nvGraphicFramePr>
        <p:xfrm>
          <a:off x="5036379" y="2608396"/>
          <a:ext cx="1858898" cy="1700798"/>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p:cNvSpPr txBox="1"/>
          <p:nvPr/>
        </p:nvSpPr>
        <p:spPr>
          <a:xfrm rot="5400000">
            <a:off x="2053488" y="3969034"/>
            <a:ext cx="468398" cy="584775"/>
          </a:xfrm>
          <a:prstGeom prst="rect">
            <a:avLst/>
          </a:prstGeom>
          <a:noFill/>
        </p:spPr>
        <p:txBody>
          <a:bodyPr wrap="none" rtlCol="0">
            <a:spAutoFit/>
          </a:bodyPr>
          <a:lstStyle/>
          <a:p>
            <a:r>
              <a:rPr lang="en-US" sz="3200" dirty="0" smtClean="0"/>
              <a:t>…</a:t>
            </a:r>
            <a:endParaRPr lang="en-US" sz="3200" dirty="0"/>
          </a:p>
        </p:txBody>
      </p:sp>
      <p:grpSp>
        <p:nvGrpSpPr>
          <p:cNvPr id="2" name="Group 1"/>
          <p:cNvGrpSpPr/>
          <p:nvPr/>
        </p:nvGrpSpPr>
        <p:grpSpPr>
          <a:xfrm>
            <a:off x="1828800" y="4876800"/>
            <a:ext cx="5276428" cy="1893332"/>
            <a:chOff x="1828800" y="4876800"/>
            <a:chExt cx="5276428" cy="1893332"/>
          </a:xfrm>
        </p:grpSpPr>
        <p:grpSp>
          <p:nvGrpSpPr>
            <p:cNvPr id="51" name="Group 50"/>
            <p:cNvGrpSpPr/>
            <p:nvPr/>
          </p:nvGrpSpPr>
          <p:grpSpPr>
            <a:xfrm>
              <a:off x="1828800" y="4876800"/>
              <a:ext cx="5276428" cy="1524000"/>
              <a:chOff x="1828800" y="4876800"/>
              <a:chExt cx="5276428" cy="1524000"/>
            </a:xfrm>
          </p:grpSpPr>
          <p:grpSp>
            <p:nvGrpSpPr>
              <p:cNvPr id="49" name="Group 48"/>
              <p:cNvGrpSpPr/>
              <p:nvPr/>
            </p:nvGrpSpPr>
            <p:grpSpPr>
              <a:xfrm>
                <a:off x="1828800" y="5314950"/>
                <a:ext cx="5276428" cy="1085850"/>
                <a:chOff x="1828800" y="5314950"/>
                <a:chExt cx="5276428" cy="1085850"/>
              </a:xfrm>
            </p:grpSpPr>
            <p:sp>
              <p:nvSpPr>
                <p:cNvPr id="45" name="Flowchart: Document 44"/>
                <p:cNvSpPr/>
                <p:nvPr/>
              </p:nvSpPr>
              <p:spPr>
                <a:xfrm>
                  <a:off x="1828800" y="5334000"/>
                  <a:ext cx="1469142" cy="1066800"/>
                </a:xfrm>
                <a:prstGeom prst="flowChartDocumen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Courier New" pitchFamily="49" charset="0"/>
                      <a:cs typeface="Courier New" pitchFamily="49" charset="0"/>
                    </a:rPr>
                    <a:t>‘s	0.04</a:t>
                  </a:r>
                </a:p>
                <a:p>
                  <a:r>
                    <a:rPr lang="en-US" sz="1200" dirty="0" smtClean="0">
                      <a:latin typeface="Courier New" pitchFamily="49" charset="0"/>
                      <a:cs typeface="Courier New" pitchFamily="49" charset="0"/>
                    </a:rPr>
                    <a:t>threw	0.02</a:t>
                  </a:r>
                </a:p>
                <a:p>
                  <a:r>
                    <a:rPr lang="en-US" sz="1200" dirty="0" smtClean="0">
                      <a:latin typeface="Courier New" pitchFamily="49" charset="0"/>
                      <a:cs typeface="Courier New" pitchFamily="49" charset="0"/>
                    </a:rPr>
                    <a:t>jacket	0.01</a:t>
                  </a:r>
                </a:p>
                <a:p>
                  <a:r>
                    <a:rPr lang="en-US" sz="1200" dirty="0" smtClean="0">
                      <a:latin typeface="Courier New" pitchFamily="49" charset="0"/>
                      <a:cs typeface="Courier New" pitchFamily="49" charset="0"/>
                    </a:rPr>
                    <a:t>…</a:t>
                  </a:r>
                </a:p>
              </p:txBody>
            </p:sp>
            <p:sp>
              <p:nvSpPr>
                <p:cNvPr id="46" name="Flowchart: Document 45"/>
                <p:cNvSpPr/>
                <p:nvPr/>
              </p:nvSpPr>
              <p:spPr>
                <a:xfrm>
                  <a:off x="3718237" y="5314950"/>
                  <a:ext cx="1469142" cy="1066800"/>
                </a:xfrm>
                <a:prstGeom prst="flowChartDocument">
                  <a:avLst/>
                </a:prstGeom>
                <a:ln/>
              </p:spPr>
              <p:style>
                <a:lnRef idx="1">
                  <a:schemeClr val="accent2"/>
                </a:lnRef>
                <a:fillRef idx="3">
                  <a:schemeClr val="accent2"/>
                </a:fillRef>
                <a:effectRef idx="2">
                  <a:schemeClr val="accent2"/>
                </a:effectRef>
                <a:fontRef idx="minor">
                  <a:schemeClr val="lt1"/>
                </a:fontRef>
              </p:style>
              <p:txBody>
                <a:bodyPr rtlCol="0" anchor="ctr"/>
                <a:lstStyle/>
                <a:p>
                  <a:r>
                    <a:rPr lang="en-US" sz="1200" dirty="0" smtClean="0">
                      <a:latin typeface="Courier New" pitchFamily="49" charset="0"/>
                      <a:cs typeface="Courier New" pitchFamily="49" charset="0"/>
                    </a:rPr>
                    <a:t>waiting	0.04</a:t>
                  </a:r>
                </a:p>
                <a:p>
                  <a:r>
                    <a:rPr lang="en-US" sz="1200" dirty="0" smtClean="0">
                      <a:latin typeface="Courier New" pitchFamily="49" charset="0"/>
                      <a:cs typeface="Courier New" pitchFamily="49" charset="0"/>
                    </a:rPr>
                    <a:t>ride	0.03</a:t>
                  </a:r>
                </a:p>
                <a:p>
                  <a:r>
                    <a:rPr lang="en-US" sz="1200" dirty="0" smtClean="0">
                      <a:latin typeface="Courier New" pitchFamily="49" charset="0"/>
                      <a:cs typeface="Courier New" pitchFamily="49" charset="0"/>
                    </a:rPr>
                    <a:t>way	0.02</a:t>
                  </a:r>
                </a:p>
                <a:p>
                  <a:r>
                    <a:rPr lang="en-US" sz="1200" dirty="0" smtClean="0">
                      <a:latin typeface="Courier New" pitchFamily="49" charset="0"/>
                      <a:cs typeface="Courier New" pitchFamily="49" charset="0"/>
                    </a:rPr>
                    <a:t>…</a:t>
                  </a:r>
                </a:p>
              </p:txBody>
            </p:sp>
            <p:sp>
              <p:nvSpPr>
                <p:cNvPr id="47" name="Flowchart: Document 46"/>
                <p:cNvSpPr/>
                <p:nvPr/>
              </p:nvSpPr>
              <p:spPr>
                <a:xfrm>
                  <a:off x="5636086" y="5334000"/>
                  <a:ext cx="1469142" cy="1066800"/>
                </a:xfrm>
                <a:prstGeom prst="flowChartDocument">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200" dirty="0" smtClean="0">
                      <a:latin typeface="Courier New" pitchFamily="49" charset="0"/>
                      <a:cs typeface="Courier New" pitchFamily="49" charset="0"/>
                    </a:rPr>
                    <a:t>announced	0.04</a:t>
                  </a:r>
                </a:p>
                <a:p>
                  <a:r>
                    <a:rPr lang="en-US" sz="1200" dirty="0" smtClean="0">
                      <a:latin typeface="Courier New" pitchFamily="49" charset="0"/>
                      <a:cs typeface="Courier New" pitchFamily="49" charset="0"/>
                    </a:rPr>
                    <a:t>new	0.03</a:t>
                  </a:r>
                </a:p>
                <a:p>
                  <a:r>
                    <a:rPr lang="en-US" sz="1200" dirty="0" smtClean="0">
                      <a:latin typeface="Courier New" pitchFamily="49" charset="0"/>
                      <a:cs typeface="Courier New" pitchFamily="49" charset="0"/>
                    </a:rPr>
                    <a:t>release	0.02</a:t>
                  </a:r>
                </a:p>
                <a:p>
                  <a:r>
                    <a:rPr lang="en-US" sz="1200" dirty="0" smtClean="0">
                      <a:latin typeface="Courier New" pitchFamily="49" charset="0"/>
                      <a:cs typeface="Courier New" pitchFamily="49" charset="0"/>
                    </a:rPr>
                    <a:t>…</a:t>
                  </a:r>
                </a:p>
              </p:txBody>
            </p:sp>
          </p:grpSp>
          <p:sp>
            <p:nvSpPr>
              <p:cNvPr id="50" name="TextBox 49"/>
              <p:cNvSpPr txBox="1"/>
              <p:nvPr/>
            </p:nvSpPr>
            <p:spPr>
              <a:xfrm>
                <a:off x="1891965" y="4876800"/>
                <a:ext cx="1375954" cy="369332"/>
              </a:xfrm>
              <a:prstGeom prst="rect">
                <a:avLst/>
              </a:prstGeom>
              <a:noFill/>
            </p:spPr>
            <p:txBody>
              <a:bodyPr wrap="none" rtlCol="0">
                <a:spAutoFit/>
              </a:bodyPr>
              <a:lstStyle/>
              <a:p>
                <a:r>
                  <a:rPr lang="en-US" dirty="0" smtClean="0"/>
                  <a:t>Entity Types:</a:t>
                </a:r>
                <a:endParaRPr lang="en-US" dirty="0"/>
              </a:p>
            </p:txBody>
          </p:sp>
        </p:grpSp>
        <p:sp>
          <p:nvSpPr>
            <p:cNvPr id="35" name="TextBox 34"/>
            <p:cNvSpPr txBox="1"/>
            <p:nvPr/>
          </p:nvSpPr>
          <p:spPr>
            <a:xfrm>
              <a:off x="2057400" y="6400800"/>
              <a:ext cx="944682" cy="369332"/>
            </a:xfrm>
            <a:prstGeom prst="rect">
              <a:avLst/>
            </a:prstGeom>
            <a:noFill/>
          </p:spPr>
          <p:txBody>
            <a:bodyPr wrap="none" rtlCol="0">
              <a:spAutoFit/>
            </a:bodyPr>
            <a:lstStyle/>
            <a:p>
              <a:r>
                <a:rPr lang="en-US" dirty="0" smtClean="0"/>
                <a:t>PERSON</a:t>
              </a:r>
              <a:endParaRPr lang="en-US" dirty="0"/>
            </a:p>
          </p:txBody>
        </p:sp>
        <p:sp>
          <p:nvSpPr>
            <p:cNvPr id="61" name="TextBox 60"/>
            <p:cNvSpPr txBox="1"/>
            <p:nvPr/>
          </p:nvSpPr>
          <p:spPr>
            <a:xfrm>
              <a:off x="3932118" y="6400800"/>
              <a:ext cx="969946" cy="369332"/>
            </a:xfrm>
            <a:prstGeom prst="rect">
              <a:avLst/>
            </a:prstGeom>
            <a:noFill/>
          </p:spPr>
          <p:txBody>
            <a:bodyPr wrap="none" rtlCol="0">
              <a:spAutoFit/>
            </a:bodyPr>
            <a:lstStyle/>
            <a:p>
              <a:r>
                <a:rPr lang="en-US" dirty="0" smtClean="0"/>
                <a:t>FACILITY</a:t>
              </a:r>
              <a:endParaRPr lang="en-US" dirty="0"/>
            </a:p>
          </p:txBody>
        </p:sp>
        <p:sp>
          <p:nvSpPr>
            <p:cNvPr id="62" name="TextBox 61"/>
            <p:cNvSpPr txBox="1"/>
            <p:nvPr/>
          </p:nvSpPr>
          <p:spPr>
            <a:xfrm>
              <a:off x="5806836" y="6400800"/>
              <a:ext cx="1105303" cy="369332"/>
            </a:xfrm>
            <a:prstGeom prst="rect">
              <a:avLst/>
            </a:prstGeom>
            <a:noFill/>
          </p:spPr>
          <p:txBody>
            <a:bodyPr wrap="none" rtlCol="0">
              <a:spAutoFit/>
            </a:bodyPr>
            <a:lstStyle/>
            <a:p>
              <a:r>
                <a:rPr lang="en-US" dirty="0" smtClean="0"/>
                <a:t>PRODUCT</a:t>
              </a:r>
              <a:endParaRPr lang="en-US" dirty="0"/>
            </a:p>
          </p:txBody>
        </p:sp>
      </p:grpSp>
      <p:sp>
        <p:nvSpPr>
          <p:cNvPr id="63" name="Title 1"/>
          <p:cNvSpPr>
            <a:spLocks noGrp="1"/>
          </p:cNvSpPr>
          <p:nvPr>
            <p:ph type="title"/>
          </p:nvPr>
        </p:nvSpPr>
        <p:spPr>
          <a:xfrm>
            <a:off x="228600" y="274638"/>
            <a:ext cx="8763000" cy="1143000"/>
          </a:xfrm>
        </p:spPr>
        <p:txBody>
          <a:bodyPr>
            <a:normAutofit fontScale="90000"/>
          </a:bodyPr>
          <a:lstStyle/>
          <a:p>
            <a:r>
              <a:rPr lang="en-US" dirty="0"/>
              <a:t>Distant Supervision with </a:t>
            </a:r>
            <a:r>
              <a:rPr lang="en-US" dirty="0" smtClean="0"/>
              <a:t>Latent Variables</a:t>
            </a:r>
            <a:endParaRPr lang="en-US" dirty="0"/>
          </a:p>
        </p:txBody>
      </p:sp>
      <p:sp>
        <p:nvSpPr>
          <p:cNvPr id="64" name="TextBox 63"/>
          <p:cNvSpPr txBox="1"/>
          <p:nvPr/>
        </p:nvSpPr>
        <p:spPr>
          <a:xfrm>
            <a:off x="5105400" y="1078468"/>
            <a:ext cx="2726324" cy="369332"/>
          </a:xfrm>
          <a:prstGeom prst="rect">
            <a:avLst/>
          </a:prstGeom>
          <a:noFill/>
        </p:spPr>
        <p:txBody>
          <a:bodyPr wrap="none" rtlCol="0">
            <a:spAutoFit/>
          </a:bodyPr>
          <a:lstStyle/>
          <a:p>
            <a:r>
              <a:rPr lang="en-US" b="1" dirty="0" smtClean="0">
                <a:solidFill>
                  <a:srgbClr val="FF0000"/>
                </a:solidFill>
              </a:rPr>
              <a:t>[Ritter et. al. EMNLP 2011]</a:t>
            </a:r>
            <a:endParaRPr lang="en-US" b="1" dirty="0">
              <a:solidFill>
                <a:srgbClr val="FF0000"/>
              </a:solidFill>
            </a:endParaRPr>
          </a:p>
        </p:txBody>
      </p:sp>
      <p:sp>
        <p:nvSpPr>
          <p:cNvPr id="66" name="TextBox 65"/>
          <p:cNvSpPr txBox="1"/>
          <p:nvPr/>
        </p:nvSpPr>
        <p:spPr>
          <a:xfrm>
            <a:off x="6174180" y="3598277"/>
            <a:ext cx="370614" cy="523220"/>
          </a:xfrm>
          <a:prstGeom prst="rect">
            <a:avLst/>
          </a:prstGeom>
          <a:noFill/>
        </p:spPr>
        <p:txBody>
          <a:bodyPr wrap="none" rtlCol="0">
            <a:spAutoFit/>
          </a:bodyPr>
          <a:lstStyle/>
          <a:p>
            <a:r>
              <a:rPr lang="en-US" sz="2800" dirty="0" smtClean="0">
                <a:solidFill>
                  <a:srgbClr val="FF0000"/>
                </a:solidFill>
              </a:rPr>
              <a:t>X</a:t>
            </a:r>
            <a:endParaRPr lang="en-US" dirty="0">
              <a:solidFill>
                <a:srgbClr val="FF0000"/>
              </a:solidFill>
            </a:endParaRPr>
          </a:p>
        </p:txBody>
      </p:sp>
      <p:grpSp>
        <p:nvGrpSpPr>
          <p:cNvPr id="73" name="Group 72"/>
          <p:cNvGrpSpPr/>
          <p:nvPr/>
        </p:nvGrpSpPr>
        <p:grpSpPr>
          <a:xfrm>
            <a:off x="1286255" y="1219200"/>
            <a:ext cx="4520581" cy="1802181"/>
            <a:chOff x="1286255" y="1219200"/>
            <a:chExt cx="4520581" cy="1802181"/>
          </a:xfrm>
        </p:grpSpPr>
        <p:pic>
          <p:nvPicPr>
            <p:cNvPr id="67" name="Picture 2" descr="http://img.freebase.com/api/trans/raw/m/04stkz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4150" y="1219200"/>
              <a:ext cx="2381250" cy="514351"/>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a:stCxn id="67" idx="2"/>
            </p:cNvCxnSpPr>
            <p:nvPr/>
          </p:nvCxnSpPr>
          <p:spPr>
            <a:xfrm>
              <a:off x="3914775" y="1733551"/>
              <a:ext cx="1892061" cy="1287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 idx="3"/>
              <a:endCxn id="67" idx="2"/>
            </p:cNvCxnSpPr>
            <p:nvPr/>
          </p:nvCxnSpPr>
          <p:spPr>
            <a:xfrm flipV="1">
              <a:off x="1286255" y="1733551"/>
              <a:ext cx="2628520" cy="7979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258384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1828800" y="4876800"/>
            <a:ext cx="5276428" cy="1524000"/>
            <a:chOff x="1828800" y="4876800"/>
            <a:chExt cx="5276428" cy="1524000"/>
          </a:xfrm>
        </p:grpSpPr>
        <p:grpSp>
          <p:nvGrpSpPr>
            <p:cNvPr id="49" name="Group 48"/>
            <p:cNvGrpSpPr/>
            <p:nvPr/>
          </p:nvGrpSpPr>
          <p:grpSpPr>
            <a:xfrm>
              <a:off x="1828800" y="5314950"/>
              <a:ext cx="5276428" cy="1085850"/>
              <a:chOff x="1828800" y="5314950"/>
              <a:chExt cx="5276428" cy="1085850"/>
            </a:xfrm>
          </p:grpSpPr>
          <p:sp>
            <p:nvSpPr>
              <p:cNvPr id="45" name="Flowchart: Document 44"/>
              <p:cNvSpPr/>
              <p:nvPr/>
            </p:nvSpPr>
            <p:spPr>
              <a:xfrm>
                <a:off x="1828800" y="5334000"/>
                <a:ext cx="1469142" cy="1066800"/>
              </a:xfrm>
              <a:prstGeom prst="flowChartDocumen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Courier New" pitchFamily="49" charset="0"/>
                    <a:cs typeface="Courier New" pitchFamily="49" charset="0"/>
                  </a:rPr>
                  <a:t>‘s	0.04</a:t>
                </a:r>
              </a:p>
              <a:p>
                <a:r>
                  <a:rPr lang="en-US" sz="1200" dirty="0" smtClean="0">
                    <a:latin typeface="Courier New" pitchFamily="49" charset="0"/>
                    <a:cs typeface="Courier New" pitchFamily="49" charset="0"/>
                  </a:rPr>
                  <a:t>threw	0.02</a:t>
                </a:r>
              </a:p>
              <a:p>
                <a:r>
                  <a:rPr lang="en-US" sz="1200" dirty="0" smtClean="0">
                    <a:latin typeface="Courier New" pitchFamily="49" charset="0"/>
                    <a:cs typeface="Courier New" pitchFamily="49" charset="0"/>
                  </a:rPr>
                  <a:t>jacket	0.01</a:t>
                </a:r>
              </a:p>
              <a:p>
                <a:r>
                  <a:rPr lang="en-US" sz="1200" dirty="0" smtClean="0">
                    <a:latin typeface="Courier New" pitchFamily="49" charset="0"/>
                    <a:cs typeface="Courier New" pitchFamily="49" charset="0"/>
                  </a:rPr>
                  <a:t>…</a:t>
                </a:r>
              </a:p>
            </p:txBody>
          </p:sp>
          <p:sp>
            <p:nvSpPr>
              <p:cNvPr id="46" name="Flowchart: Document 45"/>
              <p:cNvSpPr/>
              <p:nvPr/>
            </p:nvSpPr>
            <p:spPr>
              <a:xfrm>
                <a:off x="3718237" y="5314950"/>
                <a:ext cx="1469142" cy="1066800"/>
              </a:xfrm>
              <a:prstGeom prst="flowChartDocument">
                <a:avLst/>
              </a:prstGeom>
              <a:ln/>
            </p:spPr>
            <p:style>
              <a:lnRef idx="1">
                <a:schemeClr val="accent2"/>
              </a:lnRef>
              <a:fillRef idx="3">
                <a:schemeClr val="accent2"/>
              </a:fillRef>
              <a:effectRef idx="2">
                <a:schemeClr val="accent2"/>
              </a:effectRef>
              <a:fontRef idx="minor">
                <a:schemeClr val="lt1"/>
              </a:fontRef>
            </p:style>
            <p:txBody>
              <a:bodyPr rtlCol="0" anchor="ctr"/>
              <a:lstStyle/>
              <a:p>
                <a:r>
                  <a:rPr lang="en-US" sz="1200" dirty="0" smtClean="0">
                    <a:latin typeface="Courier New" pitchFamily="49" charset="0"/>
                    <a:cs typeface="Courier New" pitchFamily="49" charset="0"/>
                  </a:rPr>
                  <a:t>waiting	0.04</a:t>
                </a:r>
              </a:p>
              <a:p>
                <a:r>
                  <a:rPr lang="en-US" sz="1200" dirty="0" smtClean="0">
                    <a:latin typeface="Courier New" pitchFamily="49" charset="0"/>
                    <a:cs typeface="Courier New" pitchFamily="49" charset="0"/>
                  </a:rPr>
                  <a:t>ride	0.03</a:t>
                </a:r>
              </a:p>
              <a:p>
                <a:r>
                  <a:rPr lang="en-US" sz="1200" dirty="0" smtClean="0">
                    <a:latin typeface="Courier New" pitchFamily="49" charset="0"/>
                    <a:cs typeface="Courier New" pitchFamily="49" charset="0"/>
                  </a:rPr>
                  <a:t>way	0.02</a:t>
                </a:r>
              </a:p>
              <a:p>
                <a:r>
                  <a:rPr lang="en-US" sz="1200" dirty="0" smtClean="0">
                    <a:latin typeface="Courier New" pitchFamily="49" charset="0"/>
                    <a:cs typeface="Courier New" pitchFamily="49" charset="0"/>
                  </a:rPr>
                  <a:t>…</a:t>
                </a:r>
              </a:p>
            </p:txBody>
          </p:sp>
          <p:sp>
            <p:nvSpPr>
              <p:cNvPr id="47" name="Flowchart: Document 46"/>
              <p:cNvSpPr/>
              <p:nvPr/>
            </p:nvSpPr>
            <p:spPr>
              <a:xfrm>
                <a:off x="5636086" y="5334000"/>
                <a:ext cx="1469142" cy="1066800"/>
              </a:xfrm>
              <a:prstGeom prst="flowChartDocument">
                <a:avLst/>
              </a:prstGeom>
              <a:ln/>
            </p:spPr>
            <p:style>
              <a:lnRef idx="1">
                <a:schemeClr val="accent3"/>
              </a:lnRef>
              <a:fillRef idx="3">
                <a:schemeClr val="accent3"/>
              </a:fillRef>
              <a:effectRef idx="2">
                <a:schemeClr val="accent3"/>
              </a:effectRef>
              <a:fontRef idx="minor">
                <a:schemeClr val="lt1"/>
              </a:fontRef>
            </p:style>
            <p:txBody>
              <a:bodyPr rtlCol="0" anchor="ctr"/>
              <a:lstStyle/>
              <a:p>
                <a:r>
                  <a:rPr lang="en-US" sz="1200" dirty="0" smtClean="0">
                    <a:latin typeface="Courier New" pitchFamily="49" charset="0"/>
                    <a:cs typeface="Courier New" pitchFamily="49" charset="0"/>
                  </a:rPr>
                  <a:t>announced	0.04</a:t>
                </a:r>
              </a:p>
              <a:p>
                <a:r>
                  <a:rPr lang="en-US" sz="1200" dirty="0" smtClean="0">
                    <a:latin typeface="Courier New" pitchFamily="49" charset="0"/>
                    <a:cs typeface="Courier New" pitchFamily="49" charset="0"/>
                  </a:rPr>
                  <a:t>new	0.03</a:t>
                </a:r>
              </a:p>
              <a:p>
                <a:r>
                  <a:rPr lang="en-US" sz="1200" dirty="0" smtClean="0">
                    <a:latin typeface="Courier New" pitchFamily="49" charset="0"/>
                    <a:cs typeface="Courier New" pitchFamily="49" charset="0"/>
                  </a:rPr>
                  <a:t>release	0.02</a:t>
                </a:r>
              </a:p>
              <a:p>
                <a:r>
                  <a:rPr lang="en-US" sz="1200" dirty="0" smtClean="0">
                    <a:latin typeface="Courier New" pitchFamily="49" charset="0"/>
                    <a:cs typeface="Courier New" pitchFamily="49" charset="0"/>
                  </a:rPr>
                  <a:t>…</a:t>
                </a:r>
              </a:p>
            </p:txBody>
          </p:sp>
        </p:grpSp>
        <p:sp>
          <p:nvSpPr>
            <p:cNvPr id="50" name="TextBox 49"/>
            <p:cNvSpPr txBox="1"/>
            <p:nvPr/>
          </p:nvSpPr>
          <p:spPr>
            <a:xfrm>
              <a:off x="1891965" y="4876800"/>
              <a:ext cx="1375954" cy="369332"/>
            </a:xfrm>
            <a:prstGeom prst="rect">
              <a:avLst/>
            </a:prstGeom>
            <a:noFill/>
          </p:spPr>
          <p:txBody>
            <a:bodyPr wrap="none" rtlCol="0">
              <a:spAutoFit/>
            </a:bodyPr>
            <a:lstStyle/>
            <a:p>
              <a:r>
                <a:rPr lang="en-US" dirty="0" smtClean="0"/>
                <a:t>Entity Types:</a:t>
              </a:r>
              <a:endParaRPr lang="en-US" dirty="0"/>
            </a:p>
          </p:txBody>
        </p:sp>
      </p:grpSp>
      <p:grpSp>
        <p:nvGrpSpPr>
          <p:cNvPr id="15" name="Group 14"/>
          <p:cNvGrpSpPr/>
          <p:nvPr/>
        </p:nvGrpSpPr>
        <p:grpSpPr>
          <a:xfrm>
            <a:off x="806133" y="1837492"/>
            <a:ext cx="7239000" cy="3039308"/>
            <a:chOff x="457200" y="1608892"/>
            <a:chExt cx="2927343" cy="3039308"/>
          </a:xfrm>
        </p:grpSpPr>
        <p:sp>
          <p:nvSpPr>
            <p:cNvPr id="4" name="Flowchart: Multidocument 3"/>
            <p:cNvSpPr/>
            <p:nvPr/>
          </p:nvSpPr>
          <p:spPr>
            <a:xfrm>
              <a:off x="457200" y="1676400"/>
              <a:ext cx="2927343" cy="297180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TextBox 4"/>
            <p:cNvSpPr txBox="1"/>
            <p:nvPr/>
          </p:nvSpPr>
          <p:spPr>
            <a:xfrm>
              <a:off x="465830" y="2133600"/>
              <a:ext cx="185524" cy="338554"/>
            </a:xfrm>
            <a:prstGeom prst="rect">
              <a:avLst/>
            </a:prstGeom>
            <a:noFill/>
          </p:spPr>
          <p:txBody>
            <a:bodyPr wrap="none" rtlCol="0">
              <a:spAutoFit/>
            </a:bodyPr>
            <a:lstStyle/>
            <a:p>
              <a:r>
                <a:rPr lang="en-US" sz="1600" b="1" dirty="0" smtClean="0">
                  <a:solidFill>
                    <a:schemeClr val="accent4"/>
                  </a:solidFill>
                </a:rPr>
                <a:t>JFK</a:t>
              </a:r>
              <a:endParaRPr lang="en-US" sz="1600" b="1" dirty="0">
                <a:solidFill>
                  <a:schemeClr val="accent4"/>
                </a:solidFill>
              </a:endParaRPr>
            </a:p>
          </p:txBody>
        </p:sp>
        <p:sp>
          <p:nvSpPr>
            <p:cNvPr id="7" name="TextBox 6"/>
            <p:cNvSpPr txBox="1"/>
            <p:nvPr/>
          </p:nvSpPr>
          <p:spPr>
            <a:xfrm>
              <a:off x="685800" y="1871246"/>
              <a:ext cx="276276" cy="338554"/>
            </a:xfrm>
            <a:prstGeom prst="rect">
              <a:avLst/>
            </a:prstGeom>
            <a:noFill/>
          </p:spPr>
          <p:txBody>
            <a:bodyPr wrap="none" rtlCol="0">
              <a:spAutoFit/>
            </a:bodyPr>
            <a:lstStyle/>
            <a:p>
              <a:r>
                <a:rPr lang="en-US" sz="1600" b="1" dirty="0" smtClean="0">
                  <a:solidFill>
                    <a:schemeClr val="accent4"/>
                  </a:solidFill>
                </a:rPr>
                <a:t>Apple</a:t>
              </a:r>
              <a:endParaRPr lang="en-US" sz="1600" b="1" dirty="0">
                <a:solidFill>
                  <a:schemeClr val="accent4"/>
                </a:solidFill>
              </a:endParaRPr>
            </a:p>
          </p:txBody>
        </p:sp>
        <p:sp>
          <p:nvSpPr>
            <p:cNvPr id="8" name="TextBox 7"/>
            <p:cNvSpPr txBox="1"/>
            <p:nvPr/>
          </p:nvSpPr>
          <p:spPr>
            <a:xfrm>
              <a:off x="870751" y="1608892"/>
              <a:ext cx="324893" cy="338554"/>
            </a:xfrm>
            <a:prstGeom prst="rect">
              <a:avLst/>
            </a:prstGeom>
            <a:noFill/>
          </p:spPr>
          <p:txBody>
            <a:bodyPr wrap="none" rtlCol="0">
              <a:spAutoFit/>
            </a:bodyPr>
            <a:lstStyle/>
            <a:p>
              <a:r>
                <a:rPr lang="en-US" sz="1600" b="1" dirty="0" smtClean="0">
                  <a:solidFill>
                    <a:schemeClr val="accent4"/>
                  </a:solidFill>
                </a:rPr>
                <a:t>Obama</a:t>
              </a:r>
              <a:endParaRPr lang="en-US" sz="1600" b="1" dirty="0">
                <a:solidFill>
                  <a:schemeClr val="accent4"/>
                </a:solidFill>
              </a:endParaRPr>
            </a:p>
          </p:txBody>
        </p:sp>
        <p:sp>
          <p:nvSpPr>
            <p:cNvPr id="9" name="TextBox 8"/>
            <p:cNvSpPr txBox="1"/>
            <p:nvPr/>
          </p:nvSpPr>
          <p:spPr>
            <a:xfrm>
              <a:off x="457200" y="2514600"/>
              <a:ext cx="1141508" cy="338554"/>
            </a:xfrm>
            <a:prstGeom prst="rect">
              <a:avLst/>
            </a:prstGeom>
            <a:noFill/>
          </p:spPr>
          <p:txBody>
            <a:bodyPr wrap="none" rtlCol="0">
              <a:spAutoFit/>
            </a:bodyPr>
            <a:lstStyle/>
            <a:p>
              <a:r>
                <a:rPr lang="en-US" sz="1600" dirty="0"/>
                <a:t>On </a:t>
              </a:r>
              <a:r>
                <a:rPr lang="en-US" sz="1600" b="1" dirty="0">
                  <a:solidFill>
                    <a:schemeClr val="tx2"/>
                  </a:solidFill>
                </a:rPr>
                <a:t>my way to</a:t>
              </a:r>
              <a:r>
                <a:rPr lang="en-US" sz="1600" dirty="0"/>
                <a:t> </a:t>
              </a:r>
              <a:r>
                <a:rPr lang="en-US" sz="1600" b="1" dirty="0"/>
                <a:t>JFK</a:t>
              </a:r>
              <a:r>
                <a:rPr lang="en-US" sz="1600" dirty="0"/>
                <a:t> </a:t>
              </a:r>
              <a:r>
                <a:rPr lang="en-US" sz="1600" b="1" dirty="0">
                  <a:solidFill>
                    <a:schemeClr val="tx2"/>
                  </a:solidFill>
                </a:rPr>
                <a:t>early in </a:t>
              </a:r>
              <a:r>
                <a:rPr lang="en-US" sz="1600" b="1" dirty="0" smtClean="0">
                  <a:solidFill>
                    <a:schemeClr val="tx2"/>
                  </a:solidFill>
                </a:rPr>
                <a:t>the</a:t>
              </a:r>
              <a:r>
                <a:rPr lang="en-US" sz="1600" dirty="0" smtClean="0"/>
                <a:t>…</a:t>
              </a:r>
              <a:endParaRPr lang="en-US" sz="1600" dirty="0"/>
            </a:p>
          </p:txBody>
        </p:sp>
        <p:sp>
          <p:nvSpPr>
            <p:cNvPr id="10" name="TextBox 9"/>
            <p:cNvSpPr txBox="1"/>
            <p:nvPr/>
          </p:nvSpPr>
          <p:spPr>
            <a:xfrm>
              <a:off x="457200" y="2743200"/>
              <a:ext cx="1106607" cy="338554"/>
            </a:xfrm>
            <a:prstGeom prst="rect">
              <a:avLst/>
            </a:prstGeom>
            <a:noFill/>
          </p:spPr>
          <p:txBody>
            <a:bodyPr wrap="none" rtlCol="0">
              <a:spAutoFit/>
            </a:bodyPr>
            <a:lstStyle/>
            <a:p>
              <a:r>
                <a:rPr lang="en-US" sz="1600" b="1" dirty="0" smtClean="0"/>
                <a:t>JFK </a:t>
              </a:r>
              <a:r>
                <a:rPr lang="en-US" sz="1600" b="1" dirty="0" smtClean="0">
                  <a:solidFill>
                    <a:schemeClr val="accent2"/>
                  </a:solidFill>
                </a:rPr>
                <a:t>'s </a:t>
              </a:r>
              <a:r>
                <a:rPr lang="en-US" sz="1600" b="1" dirty="0">
                  <a:solidFill>
                    <a:schemeClr val="accent2"/>
                  </a:solidFill>
                </a:rPr>
                <a:t>bomber jacket </a:t>
              </a:r>
              <a:r>
                <a:rPr lang="en-US" sz="1600" dirty="0"/>
                <a:t>sells </a:t>
              </a:r>
              <a:r>
                <a:rPr lang="en-US" sz="1600" dirty="0" smtClean="0"/>
                <a:t>for…</a:t>
              </a:r>
              <a:endParaRPr lang="en-US" sz="1600" dirty="0"/>
            </a:p>
          </p:txBody>
        </p:sp>
        <p:sp>
          <p:nvSpPr>
            <p:cNvPr id="11" name="TextBox 10"/>
            <p:cNvSpPr txBox="1"/>
            <p:nvPr/>
          </p:nvSpPr>
          <p:spPr>
            <a:xfrm>
              <a:off x="457200" y="2971800"/>
              <a:ext cx="1202934" cy="338554"/>
            </a:xfrm>
            <a:prstGeom prst="rect">
              <a:avLst/>
            </a:prstGeom>
            <a:noFill/>
          </p:spPr>
          <p:txBody>
            <a:bodyPr wrap="none" rtlCol="0">
              <a:spAutoFit/>
            </a:bodyPr>
            <a:lstStyle/>
            <a:p>
              <a:r>
                <a:rPr lang="en-US" sz="1600" b="1" dirty="0"/>
                <a:t>JFK</a:t>
              </a:r>
              <a:r>
                <a:rPr lang="en-US" sz="1600" dirty="0"/>
                <a:t> </a:t>
              </a:r>
              <a:r>
                <a:rPr lang="en-US" sz="1600" b="1" dirty="0">
                  <a:solidFill>
                    <a:schemeClr val="tx2"/>
                  </a:solidFill>
                </a:rPr>
                <a:t>Airport’s Pan Am </a:t>
              </a:r>
              <a:r>
                <a:rPr lang="en-US" sz="1600" dirty="0" err="1" smtClean="0"/>
                <a:t>Worldport</a:t>
              </a:r>
              <a:r>
                <a:rPr lang="en-US" sz="1600" dirty="0" smtClean="0"/>
                <a:t>…</a:t>
              </a:r>
              <a:endParaRPr lang="en-US" sz="1600" dirty="0"/>
            </a:p>
          </p:txBody>
        </p:sp>
        <p:sp>
          <p:nvSpPr>
            <p:cNvPr id="12" name="TextBox 11"/>
            <p:cNvSpPr txBox="1"/>
            <p:nvPr/>
          </p:nvSpPr>
          <p:spPr>
            <a:xfrm>
              <a:off x="457200" y="3200400"/>
              <a:ext cx="1026434" cy="338554"/>
            </a:xfrm>
            <a:prstGeom prst="rect">
              <a:avLst/>
            </a:prstGeom>
            <a:noFill/>
          </p:spPr>
          <p:txBody>
            <a:bodyPr wrap="none" rtlCol="0">
              <a:spAutoFit/>
            </a:bodyPr>
            <a:lstStyle/>
            <a:p>
              <a:r>
                <a:rPr lang="en-US" sz="1600" b="1" dirty="0">
                  <a:solidFill>
                    <a:schemeClr val="tx2"/>
                  </a:solidFill>
                </a:rPr>
                <a:t>Waiting at</a:t>
              </a:r>
              <a:r>
                <a:rPr lang="en-US" sz="1600" dirty="0"/>
                <a:t> </a:t>
              </a:r>
              <a:r>
                <a:rPr lang="en-US" sz="1600" b="1" dirty="0"/>
                <a:t>JFK</a:t>
              </a:r>
              <a:r>
                <a:rPr lang="en-US" sz="1600" dirty="0">
                  <a:solidFill>
                    <a:schemeClr val="accent2"/>
                  </a:solidFill>
                </a:rPr>
                <a:t> </a:t>
              </a:r>
              <a:r>
                <a:rPr lang="en-US" sz="1600" b="1" dirty="0">
                  <a:solidFill>
                    <a:schemeClr val="tx2"/>
                  </a:solidFill>
                </a:rPr>
                <a:t>for our </a:t>
              </a:r>
              <a:r>
                <a:rPr lang="en-US" sz="1600" b="1" dirty="0" smtClean="0">
                  <a:solidFill>
                    <a:schemeClr val="tx2"/>
                  </a:solidFill>
                </a:rPr>
                <a:t>ride</a:t>
              </a:r>
              <a:r>
                <a:rPr lang="en-US" sz="1600" dirty="0" smtClean="0"/>
                <a:t>…</a:t>
              </a:r>
              <a:endParaRPr lang="en-US" sz="1600" dirty="0"/>
            </a:p>
          </p:txBody>
        </p:sp>
        <p:sp>
          <p:nvSpPr>
            <p:cNvPr id="13" name="TextBox 12"/>
            <p:cNvSpPr txBox="1"/>
            <p:nvPr/>
          </p:nvSpPr>
          <p:spPr>
            <a:xfrm>
              <a:off x="457200" y="3429000"/>
              <a:ext cx="1143115" cy="338554"/>
            </a:xfrm>
            <a:prstGeom prst="rect">
              <a:avLst/>
            </a:prstGeom>
            <a:noFill/>
          </p:spPr>
          <p:txBody>
            <a:bodyPr wrap="none" rtlCol="0">
              <a:spAutoFit/>
            </a:bodyPr>
            <a:lstStyle/>
            <a:p>
              <a:r>
                <a:rPr lang="en-US" sz="1600" b="1" dirty="0">
                  <a:solidFill>
                    <a:schemeClr val="accent2"/>
                  </a:solidFill>
                </a:rPr>
                <a:t>When</a:t>
              </a:r>
              <a:r>
                <a:rPr lang="en-US" sz="1600" dirty="0"/>
                <a:t> </a:t>
              </a:r>
              <a:r>
                <a:rPr lang="en-US" sz="1600" b="1" dirty="0"/>
                <a:t>JFK</a:t>
              </a:r>
              <a:r>
                <a:rPr lang="en-US" sz="1600" dirty="0"/>
                <a:t> </a:t>
              </a:r>
              <a:r>
                <a:rPr lang="en-US" sz="1600" b="1" dirty="0">
                  <a:solidFill>
                    <a:schemeClr val="accent2"/>
                  </a:solidFill>
                </a:rPr>
                <a:t>threw first pitch </a:t>
              </a:r>
              <a:r>
                <a:rPr lang="en-US" sz="1600" dirty="0" smtClean="0"/>
                <a:t>on…</a:t>
              </a:r>
              <a:endParaRPr lang="en-US" sz="1600" dirty="0"/>
            </a:p>
          </p:txBody>
        </p:sp>
      </p:grpSp>
      <p:graphicFrame>
        <p:nvGraphicFramePr>
          <p:cNvPr id="14" name="Chart 13"/>
          <p:cNvGraphicFramePr/>
          <p:nvPr>
            <p:extLst>
              <p:ext uri="{D42A27DB-BD31-4B8C-83A1-F6EECF244321}">
                <p14:modId xmlns:p14="http://schemas.microsoft.com/office/powerpoint/2010/main" val="4153904787"/>
              </p:ext>
            </p:extLst>
          </p:nvPr>
        </p:nvGraphicFramePr>
        <p:xfrm>
          <a:off x="5036379" y="2608396"/>
          <a:ext cx="1858898" cy="1700798"/>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p:cNvSpPr txBox="1"/>
          <p:nvPr/>
        </p:nvSpPr>
        <p:spPr>
          <a:xfrm rot="5400000">
            <a:off x="2053488" y="3969034"/>
            <a:ext cx="468398" cy="584775"/>
          </a:xfrm>
          <a:prstGeom prst="rect">
            <a:avLst/>
          </a:prstGeom>
          <a:noFill/>
        </p:spPr>
        <p:txBody>
          <a:bodyPr wrap="none" rtlCol="0">
            <a:spAutoFit/>
          </a:bodyPr>
          <a:lstStyle/>
          <a:p>
            <a:r>
              <a:rPr lang="en-US" sz="3200" dirty="0" smtClean="0"/>
              <a:t>…</a:t>
            </a:r>
            <a:endParaRPr lang="en-US" sz="3200" dirty="0"/>
          </a:p>
        </p:txBody>
      </p:sp>
      <p:grpSp>
        <p:nvGrpSpPr>
          <p:cNvPr id="87" name="Group 86"/>
          <p:cNvGrpSpPr/>
          <p:nvPr/>
        </p:nvGrpSpPr>
        <p:grpSpPr>
          <a:xfrm>
            <a:off x="2714948" y="2599492"/>
            <a:ext cx="2210512" cy="1828800"/>
            <a:chOff x="2714948" y="2362200"/>
            <a:chExt cx="2210512" cy="1828800"/>
          </a:xfrm>
        </p:grpSpPr>
        <p:grpSp>
          <p:nvGrpSpPr>
            <p:cNvPr id="86" name="Group 85"/>
            <p:cNvGrpSpPr/>
            <p:nvPr/>
          </p:nvGrpSpPr>
          <p:grpSpPr>
            <a:xfrm>
              <a:off x="2714948" y="2476500"/>
              <a:ext cx="2210512" cy="1714500"/>
              <a:chOff x="2714948" y="2476500"/>
              <a:chExt cx="2210512" cy="1714500"/>
            </a:xfrm>
          </p:grpSpPr>
          <p:grpSp>
            <p:nvGrpSpPr>
              <p:cNvPr id="42" name="Group 41"/>
              <p:cNvGrpSpPr/>
              <p:nvPr/>
            </p:nvGrpSpPr>
            <p:grpSpPr>
              <a:xfrm rot="16200000">
                <a:off x="3263661" y="1927787"/>
                <a:ext cx="1113085" cy="2210512"/>
                <a:chOff x="996842" y="1987992"/>
                <a:chExt cx="1113085" cy="3193619"/>
              </a:xfrm>
            </p:grpSpPr>
            <p:cxnSp>
              <p:nvCxnSpPr>
                <p:cNvPr id="27" name="Straight Arrow Connector 26"/>
                <p:cNvCxnSpPr>
                  <a:endCxn id="60" idx="6"/>
                </p:cNvCxnSpPr>
                <p:nvPr/>
              </p:nvCxnSpPr>
              <p:spPr>
                <a:xfrm rot="5400000" flipH="1">
                  <a:off x="840545" y="4527399"/>
                  <a:ext cx="840916" cy="467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57" idx="6"/>
                </p:cNvCxnSpPr>
                <p:nvPr/>
              </p:nvCxnSpPr>
              <p:spPr>
                <a:xfrm rot="5400000" flipH="1" flipV="1">
                  <a:off x="1381879" y="4453567"/>
                  <a:ext cx="840918" cy="6151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59" idx="6"/>
                </p:cNvCxnSpPr>
                <p:nvPr/>
              </p:nvCxnSpPr>
              <p:spPr>
                <a:xfrm rot="5400000" flipH="1">
                  <a:off x="1020986" y="4707848"/>
                  <a:ext cx="840918" cy="1066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58" idx="6"/>
                </p:cNvCxnSpPr>
                <p:nvPr/>
              </p:nvCxnSpPr>
              <p:spPr>
                <a:xfrm rot="5400000" flipH="1" flipV="1">
                  <a:off x="1201426" y="4634011"/>
                  <a:ext cx="840919" cy="2542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7" idx="2"/>
                </p:cNvCxnSpPr>
                <p:nvPr/>
              </p:nvCxnSpPr>
              <p:spPr>
                <a:xfrm rot="5400000" flipH="1">
                  <a:off x="1584318" y="3456627"/>
                  <a:ext cx="852531" cy="1986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8" idx="2"/>
                </p:cNvCxnSpPr>
                <p:nvPr/>
              </p:nvCxnSpPr>
              <p:spPr>
                <a:xfrm rot="5400000" flipH="1">
                  <a:off x="718718" y="2951916"/>
                  <a:ext cx="1994243" cy="663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59" idx="2"/>
                </p:cNvCxnSpPr>
                <p:nvPr/>
              </p:nvCxnSpPr>
              <p:spPr>
                <a:xfrm rot="5400000" flipH="1" flipV="1">
                  <a:off x="543860" y="3093276"/>
                  <a:ext cx="1733247" cy="44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60" idx="2"/>
                </p:cNvCxnSpPr>
                <p:nvPr/>
              </p:nvCxnSpPr>
              <p:spPr>
                <a:xfrm rot="5400000" flipH="1">
                  <a:off x="436067" y="3391044"/>
                  <a:ext cx="1151966" cy="304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rot="5400000">
                <a:off x="4121613" y="3664413"/>
                <a:ext cx="468398" cy="584775"/>
              </a:xfrm>
              <a:prstGeom prst="rect">
                <a:avLst/>
              </a:prstGeom>
              <a:noFill/>
            </p:spPr>
            <p:txBody>
              <a:bodyPr wrap="none" rtlCol="0">
                <a:spAutoFit/>
              </a:bodyPr>
              <a:lstStyle/>
              <a:p>
                <a:r>
                  <a:rPr lang="en-US" sz="3200" dirty="0" smtClean="0"/>
                  <a:t>…</a:t>
                </a:r>
                <a:endParaRPr lang="en-US" sz="3200" dirty="0"/>
              </a:p>
            </p:txBody>
          </p:sp>
        </p:grpSp>
        <p:grpSp>
          <p:nvGrpSpPr>
            <p:cNvPr id="65" name="Group 64"/>
            <p:cNvGrpSpPr/>
            <p:nvPr/>
          </p:nvGrpSpPr>
          <p:grpSpPr>
            <a:xfrm>
              <a:off x="4095293" y="2362200"/>
              <a:ext cx="248107" cy="1311270"/>
              <a:chOff x="4095293" y="2574930"/>
              <a:chExt cx="248107" cy="1311270"/>
            </a:xfrm>
          </p:grpSpPr>
          <p:sp>
            <p:nvSpPr>
              <p:cNvPr id="57" name="Oval 56"/>
              <p:cNvSpPr/>
              <p:nvPr/>
            </p:nvSpPr>
            <p:spPr>
              <a:xfrm>
                <a:off x="4095293" y="2574930"/>
                <a:ext cx="248107"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4095293" y="2935820"/>
                <a:ext cx="248107" cy="228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Oval 58"/>
              <p:cNvSpPr/>
              <p:nvPr/>
            </p:nvSpPr>
            <p:spPr>
              <a:xfrm>
                <a:off x="4095293" y="3296710"/>
                <a:ext cx="248107" cy="228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4095293" y="3657600"/>
                <a:ext cx="248107" cy="2286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35" name="TextBox 34"/>
          <p:cNvSpPr txBox="1"/>
          <p:nvPr/>
        </p:nvSpPr>
        <p:spPr>
          <a:xfrm>
            <a:off x="2057400" y="6400800"/>
            <a:ext cx="944682" cy="369332"/>
          </a:xfrm>
          <a:prstGeom prst="rect">
            <a:avLst/>
          </a:prstGeom>
          <a:noFill/>
        </p:spPr>
        <p:txBody>
          <a:bodyPr wrap="none" rtlCol="0">
            <a:spAutoFit/>
          </a:bodyPr>
          <a:lstStyle/>
          <a:p>
            <a:r>
              <a:rPr lang="en-US" dirty="0" smtClean="0"/>
              <a:t>PERSON</a:t>
            </a:r>
            <a:endParaRPr lang="en-US" dirty="0"/>
          </a:p>
        </p:txBody>
      </p:sp>
      <p:sp>
        <p:nvSpPr>
          <p:cNvPr id="61" name="TextBox 60"/>
          <p:cNvSpPr txBox="1"/>
          <p:nvPr/>
        </p:nvSpPr>
        <p:spPr>
          <a:xfrm>
            <a:off x="3932118" y="6400800"/>
            <a:ext cx="969946" cy="369332"/>
          </a:xfrm>
          <a:prstGeom prst="rect">
            <a:avLst/>
          </a:prstGeom>
          <a:noFill/>
        </p:spPr>
        <p:txBody>
          <a:bodyPr wrap="none" rtlCol="0">
            <a:spAutoFit/>
          </a:bodyPr>
          <a:lstStyle/>
          <a:p>
            <a:r>
              <a:rPr lang="en-US" dirty="0" smtClean="0"/>
              <a:t>FACILITY</a:t>
            </a:r>
            <a:endParaRPr lang="en-US" dirty="0"/>
          </a:p>
        </p:txBody>
      </p:sp>
      <p:sp>
        <p:nvSpPr>
          <p:cNvPr id="62" name="TextBox 61"/>
          <p:cNvSpPr txBox="1"/>
          <p:nvPr/>
        </p:nvSpPr>
        <p:spPr>
          <a:xfrm>
            <a:off x="5806836" y="6400800"/>
            <a:ext cx="1105303" cy="369332"/>
          </a:xfrm>
          <a:prstGeom prst="rect">
            <a:avLst/>
          </a:prstGeom>
          <a:noFill/>
        </p:spPr>
        <p:txBody>
          <a:bodyPr wrap="none" rtlCol="0">
            <a:spAutoFit/>
          </a:bodyPr>
          <a:lstStyle/>
          <a:p>
            <a:r>
              <a:rPr lang="en-US" dirty="0" smtClean="0"/>
              <a:t>PRODUCT</a:t>
            </a:r>
            <a:endParaRPr lang="en-US" dirty="0"/>
          </a:p>
        </p:txBody>
      </p:sp>
      <p:sp>
        <p:nvSpPr>
          <p:cNvPr id="63" name="Title 1"/>
          <p:cNvSpPr>
            <a:spLocks noGrp="1"/>
          </p:cNvSpPr>
          <p:nvPr>
            <p:ph type="title"/>
          </p:nvPr>
        </p:nvSpPr>
        <p:spPr>
          <a:xfrm>
            <a:off x="304800" y="274638"/>
            <a:ext cx="8610600" cy="1143000"/>
          </a:xfrm>
        </p:spPr>
        <p:txBody>
          <a:bodyPr>
            <a:normAutofit fontScale="90000"/>
          </a:bodyPr>
          <a:lstStyle/>
          <a:p>
            <a:r>
              <a:rPr lang="en-US" dirty="0"/>
              <a:t>Distant Supervision with </a:t>
            </a:r>
            <a:r>
              <a:rPr lang="en-US" dirty="0" smtClean="0"/>
              <a:t>Latent Variables</a:t>
            </a:r>
            <a:endParaRPr lang="en-US" dirty="0"/>
          </a:p>
        </p:txBody>
      </p:sp>
      <p:sp>
        <p:nvSpPr>
          <p:cNvPr id="64" name="TextBox 63"/>
          <p:cNvSpPr txBox="1"/>
          <p:nvPr/>
        </p:nvSpPr>
        <p:spPr>
          <a:xfrm>
            <a:off x="5105400" y="1078468"/>
            <a:ext cx="2726324" cy="369332"/>
          </a:xfrm>
          <a:prstGeom prst="rect">
            <a:avLst/>
          </a:prstGeom>
          <a:noFill/>
        </p:spPr>
        <p:txBody>
          <a:bodyPr wrap="none" rtlCol="0">
            <a:spAutoFit/>
          </a:bodyPr>
          <a:lstStyle/>
          <a:p>
            <a:r>
              <a:rPr lang="en-US" b="1" dirty="0" smtClean="0">
                <a:solidFill>
                  <a:srgbClr val="FF0000"/>
                </a:solidFill>
              </a:rPr>
              <a:t>[Ritter et. al. EMNLP 2011]</a:t>
            </a:r>
            <a:endParaRPr lang="en-US" b="1" dirty="0">
              <a:solidFill>
                <a:srgbClr val="FF0000"/>
              </a:solidFill>
            </a:endParaRPr>
          </a:p>
        </p:txBody>
      </p:sp>
      <p:sp>
        <p:nvSpPr>
          <p:cNvPr id="66" name="TextBox 65"/>
          <p:cNvSpPr txBox="1"/>
          <p:nvPr/>
        </p:nvSpPr>
        <p:spPr>
          <a:xfrm>
            <a:off x="6174180" y="3598277"/>
            <a:ext cx="370614" cy="523220"/>
          </a:xfrm>
          <a:prstGeom prst="rect">
            <a:avLst/>
          </a:prstGeom>
          <a:noFill/>
        </p:spPr>
        <p:txBody>
          <a:bodyPr wrap="none" rtlCol="0">
            <a:spAutoFit/>
          </a:bodyPr>
          <a:lstStyle/>
          <a:p>
            <a:r>
              <a:rPr lang="en-US" sz="2800" dirty="0" smtClean="0">
                <a:solidFill>
                  <a:srgbClr val="FF0000"/>
                </a:solidFill>
              </a:rPr>
              <a:t>X</a:t>
            </a:r>
            <a:endParaRPr lang="en-US" dirty="0">
              <a:solidFill>
                <a:srgbClr val="FF0000"/>
              </a:solidFill>
            </a:endParaRPr>
          </a:p>
        </p:txBody>
      </p:sp>
      <p:grpSp>
        <p:nvGrpSpPr>
          <p:cNvPr id="73" name="Group 72"/>
          <p:cNvGrpSpPr/>
          <p:nvPr/>
        </p:nvGrpSpPr>
        <p:grpSpPr>
          <a:xfrm>
            <a:off x="1286255" y="1219200"/>
            <a:ext cx="4520581" cy="1802181"/>
            <a:chOff x="1286255" y="1219200"/>
            <a:chExt cx="4520581" cy="1802181"/>
          </a:xfrm>
        </p:grpSpPr>
        <p:pic>
          <p:nvPicPr>
            <p:cNvPr id="67" name="Picture 2" descr="http://img.freebase.com/api/trans/raw/m/04stkz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4150" y="1219200"/>
              <a:ext cx="2381250" cy="514351"/>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a:stCxn id="67" idx="2"/>
            </p:cNvCxnSpPr>
            <p:nvPr/>
          </p:nvCxnSpPr>
          <p:spPr>
            <a:xfrm>
              <a:off x="3914775" y="1733551"/>
              <a:ext cx="1892061" cy="12878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 idx="3"/>
              <a:endCxn id="67" idx="2"/>
            </p:cNvCxnSpPr>
            <p:nvPr/>
          </p:nvCxnSpPr>
          <p:spPr>
            <a:xfrm flipV="1">
              <a:off x="1286255" y="1733551"/>
              <a:ext cx="2628520" cy="7979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252194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Data/Inference</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Gather entities and words which co-occur</a:t>
            </a:r>
          </a:p>
          <a:p>
            <a:pPr lvl="1"/>
            <a:r>
              <a:rPr lang="en-US" dirty="0" smtClean="0"/>
              <a:t>Extract Entities from about 60M status messages</a:t>
            </a:r>
          </a:p>
          <a:p>
            <a:r>
              <a:rPr lang="en-US" dirty="0" smtClean="0"/>
              <a:t>Used a set of 10 types from Freebase</a:t>
            </a:r>
          </a:p>
          <a:p>
            <a:pPr lvl="1"/>
            <a:r>
              <a:rPr lang="en-US" dirty="0" smtClean="0"/>
              <a:t>Commonly occur in Tweets</a:t>
            </a:r>
          </a:p>
          <a:p>
            <a:pPr lvl="1"/>
            <a:r>
              <a:rPr lang="en-US" dirty="0" smtClean="0"/>
              <a:t>Good coverage in Freebase</a:t>
            </a:r>
          </a:p>
          <a:p>
            <a:r>
              <a:rPr lang="en-US" dirty="0" smtClean="0"/>
              <a:t>Inference: Collapsed Gibbs sampling:</a:t>
            </a:r>
          </a:p>
          <a:p>
            <a:pPr lvl="1"/>
            <a:r>
              <a:rPr lang="en-US" dirty="0" smtClean="0"/>
              <a:t>Constrain types using Freebase</a:t>
            </a:r>
            <a:endParaRPr lang="en-US" dirty="0"/>
          </a:p>
          <a:p>
            <a:pPr lvl="1"/>
            <a:r>
              <a:rPr lang="en-US" dirty="0" smtClean="0"/>
              <a:t>For entities not in Freebase, don’t constrain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530997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Type Lists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421" t="22478" r="20789" b="6545"/>
          <a:stretch/>
        </p:blipFill>
        <p:spPr>
          <a:xfrm>
            <a:off x="706643" y="762000"/>
            <a:ext cx="7781514" cy="4370471"/>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04079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Type Lists</a:t>
            </a:r>
            <a:endParaRPr lang="en-US" dirty="0"/>
          </a:p>
        </p:txBody>
      </p:sp>
      <p:sp>
        <p:nvSpPr>
          <p:cNvPr id="3" name="Content Placeholder 2"/>
          <p:cNvSpPr>
            <a:spLocks noGrp="1"/>
          </p:cNvSpPr>
          <p:nvPr>
            <p:ph idx="1"/>
          </p:nvPr>
        </p:nvSpPr>
        <p:spPr>
          <a:xfrm>
            <a:off x="482600" y="5380037"/>
            <a:ext cx="8229600" cy="1706563"/>
          </a:xfrm>
        </p:spPr>
        <p:txBody>
          <a:bodyPr/>
          <a:lstStyle/>
          <a:p>
            <a:r>
              <a:rPr lang="en-US" dirty="0" smtClean="0"/>
              <a:t>KKTNY = </a:t>
            </a:r>
            <a:r>
              <a:rPr lang="en-US" b="1" dirty="0" err="1"/>
              <a:t>Kourtney</a:t>
            </a:r>
            <a:r>
              <a:rPr lang="en-US" b="1" dirty="0"/>
              <a:t> and Kim Take New </a:t>
            </a:r>
            <a:r>
              <a:rPr lang="en-US" b="1" dirty="0" smtClean="0"/>
              <a:t>York</a:t>
            </a:r>
          </a:p>
          <a:p>
            <a:r>
              <a:rPr lang="en-US" dirty="0" smtClean="0"/>
              <a:t>RHOBH = </a:t>
            </a:r>
            <a:r>
              <a:rPr lang="en-US" b="1" dirty="0"/>
              <a:t>Real Housewives of Beverly Hills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421" t="22478" r="20789" b="6545"/>
          <a:stretch/>
        </p:blipFill>
        <p:spPr>
          <a:xfrm>
            <a:off x="706643" y="762000"/>
            <a:ext cx="7781514" cy="4370471"/>
          </a:xfrm>
          <a:prstGeom prst="rect">
            <a:avLst/>
          </a:prstGeom>
        </p:spPr>
      </p:pic>
      <p:sp>
        <p:nvSpPr>
          <p:cNvPr id="10" name="Rectangle 9"/>
          <p:cNvSpPr/>
          <p:nvPr/>
        </p:nvSpPr>
        <p:spPr>
          <a:xfrm>
            <a:off x="6781800" y="2133600"/>
            <a:ext cx="1600200" cy="53340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1161876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Classification Results: 10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0048002"/>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37</a:t>
            </a:fld>
            <a:endParaRPr lang="en-US"/>
          </a:p>
        </p:txBody>
      </p:sp>
      <p:sp>
        <p:nvSpPr>
          <p:cNvPr id="5" name="TextBox 4"/>
          <p:cNvSpPr txBox="1"/>
          <p:nvPr/>
        </p:nvSpPr>
        <p:spPr>
          <a:xfrm>
            <a:off x="5134155" y="6204466"/>
            <a:ext cx="2505494" cy="369332"/>
          </a:xfrm>
          <a:prstGeom prst="rect">
            <a:avLst/>
          </a:prstGeom>
          <a:noFill/>
        </p:spPr>
        <p:txBody>
          <a:bodyPr wrap="none" rtlCol="0">
            <a:spAutoFit/>
          </a:bodyPr>
          <a:lstStyle/>
          <a:p>
            <a:r>
              <a:rPr lang="en-US" dirty="0" smtClean="0"/>
              <a:t>[Collins and Singer 1999]</a:t>
            </a:r>
            <a:endParaRPr lang="en-US" dirty="0"/>
          </a:p>
        </p:txBody>
      </p:sp>
      <p:grpSp>
        <p:nvGrpSpPr>
          <p:cNvPr id="16" name="Group 15"/>
          <p:cNvGrpSpPr/>
          <p:nvPr/>
        </p:nvGrpSpPr>
        <p:grpSpPr>
          <a:xfrm>
            <a:off x="5287945" y="1905000"/>
            <a:ext cx="1920910" cy="1066800"/>
            <a:chOff x="5287945" y="1905000"/>
            <a:chExt cx="1920910" cy="1066800"/>
          </a:xfrm>
        </p:grpSpPr>
        <p:sp>
          <p:nvSpPr>
            <p:cNvPr id="6" name="TextBox 5"/>
            <p:cNvSpPr txBox="1"/>
            <p:nvPr/>
          </p:nvSpPr>
          <p:spPr>
            <a:xfrm>
              <a:off x="5287945" y="1905000"/>
              <a:ext cx="1920910" cy="369332"/>
            </a:xfrm>
            <a:prstGeom prst="rect">
              <a:avLst/>
            </a:prstGeom>
            <a:noFill/>
          </p:spPr>
          <p:txBody>
            <a:bodyPr wrap="none" rtlCol="0">
              <a:spAutoFit/>
            </a:bodyPr>
            <a:lstStyle/>
            <a:p>
              <a:r>
                <a:rPr lang="en-US" dirty="0" smtClean="0"/>
                <a:t>25% increase in F1</a:t>
              </a:r>
              <a:endParaRPr lang="en-US" dirty="0"/>
            </a:p>
          </p:txBody>
        </p:sp>
        <p:grpSp>
          <p:nvGrpSpPr>
            <p:cNvPr id="15" name="Group 14"/>
            <p:cNvGrpSpPr/>
            <p:nvPr/>
          </p:nvGrpSpPr>
          <p:grpSpPr>
            <a:xfrm>
              <a:off x="6172200" y="2438400"/>
              <a:ext cx="214702" cy="533400"/>
              <a:chOff x="6172200" y="2438400"/>
              <a:chExt cx="214702" cy="533400"/>
            </a:xfrm>
          </p:grpSpPr>
          <p:cxnSp>
            <p:nvCxnSpPr>
              <p:cNvPr id="8" name="Straight Connector 7"/>
              <p:cNvCxnSpPr/>
              <p:nvPr/>
            </p:nvCxnSpPr>
            <p:spPr>
              <a:xfrm flipH="1">
                <a:off x="6267450" y="2438400"/>
                <a:ext cx="9525" cy="533400"/>
              </a:xfrm>
              <a:prstGeom prst="line">
                <a:avLst/>
              </a:prstGeom>
              <a:ln/>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6177352" y="2438400"/>
                <a:ext cx="209550" cy="0"/>
              </a:xfrm>
              <a:prstGeom prst="line">
                <a:avLst/>
              </a:prstGeom>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6172200" y="2962275"/>
                <a:ext cx="209550" cy="0"/>
              </a:xfrm>
              <a:prstGeom prst="line">
                <a:avLst/>
              </a:prstGeom>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234554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is LDA winning?</a:t>
            </a:r>
            <a:endParaRPr lang="en-US" dirty="0"/>
          </a:p>
        </p:txBody>
      </p:sp>
      <p:sp>
        <p:nvSpPr>
          <p:cNvPr id="3" name="Content Placeholder 2"/>
          <p:cNvSpPr>
            <a:spLocks noGrp="1"/>
          </p:cNvSpPr>
          <p:nvPr>
            <p:ph idx="1"/>
          </p:nvPr>
        </p:nvSpPr>
        <p:spPr/>
        <p:txBody>
          <a:bodyPr/>
          <a:lstStyle/>
          <a:p>
            <a:r>
              <a:rPr lang="en-US" dirty="0" smtClean="0"/>
              <a:t>Share type info. across mentions</a:t>
            </a:r>
          </a:p>
          <a:p>
            <a:pPr marL="457200" lvl="1" indent="0">
              <a:buNone/>
            </a:pPr>
            <a:r>
              <a:rPr lang="en-US" dirty="0" smtClean="0"/>
              <a:t>	</a:t>
            </a:r>
            <a:r>
              <a:rPr lang="en-US" i="1" dirty="0" smtClean="0"/>
              <a:t>“</a:t>
            </a:r>
            <a:r>
              <a:rPr lang="en-US" b="1" i="1" dirty="0" smtClean="0"/>
              <a:t>KKTNY</a:t>
            </a:r>
            <a:r>
              <a:rPr lang="en-US" i="1" dirty="0" smtClean="0"/>
              <a:t> in 45 min…”</a:t>
            </a:r>
          </a:p>
          <a:p>
            <a:pPr marL="457200" lvl="1" indent="0">
              <a:buNone/>
            </a:pPr>
            <a:r>
              <a:rPr lang="en-US" i="1" dirty="0"/>
              <a:t>	</a:t>
            </a:r>
            <a:r>
              <a:rPr lang="en-US" i="1" dirty="0" smtClean="0"/>
              <a:t>“Watching </a:t>
            </a:r>
            <a:r>
              <a:rPr lang="en-US" b="1" i="1" dirty="0" smtClean="0"/>
              <a:t>KKTNY</a:t>
            </a:r>
            <a:r>
              <a:rPr lang="en-US" i="1" dirty="0" smtClean="0"/>
              <a:t> tonight on TV”</a:t>
            </a:r>
          </a:p>
          <a:p>
            <a:r>
              <a:rPr lang="en-US" dirty="0" smtClean="0"/>
              <a:t>Explicitly models ambiguity</a:t>
            </a:r>
          </a:p>
          <a:p>
            <a:pPr lvl="1"/>
            <a:r>
              <a:rPr lang="en-US" dirty="0" smtClean="0"/>
              <a:t>Each “entity string” is modeled as (constrained) distribution over types</a:t>
            </a:r>
          </a:p>
          <a:p>
            <a:pPr lvl="1"/>
            <a:r>
              <a:rPr lang="en-US" dirty="0" smtClean="0"/>
              <a:t>Takes better advantage of ambiguous training data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grpSp>
        <p:nvGrpSpPr>
          <p:cNvPr id="7" name="Group 6"/>
          <p:cNvGrpSpPr/>
          <p:nvPr/>
        </p:nvGrpSpPr>
        <p:grpSpPr>
          <a:xfrm>
            <a:off x="7086600" y="1676400"/>
            <a:ext cx="1600200" cy="2057400"/>
            <a:chOff x="7086600" y="1676400"/>
            <a:chExt cx="1600200" cy="2057400"/>
          </a:xfrm>
        </p:grpSpPr>
        <p:sp>
          <p:nvSpPr>
            <p:cNvPr id="5" name="Rectangular Callout 4"/>
            <p:cNvSpPr/>
            <p:nvPr/>
          </p:nvSpPr>
          <p:spPr>
            <a:xfrm>
              <a:off x="7086600" y="1676400"/>
              <a:ext cx="1600200" cy="914400"/>
            </a:xfrm>
            <a:prstGeom prst="wedgeRectCallout">
              <a:avLst>
                <a:gd name="adj1" fmla="val -212500"/>
                <a:gd name="adj2" fmla="val 3333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Ambiguous</a:t>
              </a:r>
              <a:endParaRPr lang="en-US" dirty="0"/>
            </a:p>
          </p:txBody>
        </p:sp>
        <p:sp>
          <p:nvSpPr>
            <p:cNvPr id="6" name="Rectangular Callout 5"/>
            <p:cNvSpPr/>
            <p:nvPr/>
          </p:nvSpPr>
          <p:spPr>
            <a:xfrm>
              <a:off x="7086600" y="2819400"/>
              <a:ext cx="1600200" cy="914400"/>
            </a:xfrm>
            <a:prstGeom prst="wedgeRectCallout">
              <a:avLst>
                <a:gd name="adj1" fmla="val -100596"/>
                <a:gd name="adj2" fmla="val -3437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TV Show</a:t>
              </a:r>
              <a:endParaRPr lang="en-US" dirty="0"/>
            </a:p>
          </p:txBody>
        </p:sp>
      </p:grpSp>
    </p:spTree>
    <p:extLst>
      <p:ext uri="{BB962C8B-B14F-4D97-AF65-F5344CB8AC3E}">
        <p14:creationId xmlns:p14="http://schemas.microsoft.com/office/powerpoint/2010/main" val="778568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Distant Supervision:</a:t>
            </a:r>
            <a:br>
              <a:rPr lang="en-US" dirty="0" smtClean="0"/>
            </a:br>
            <a:r>
              <a:rPr lang="en-US" dirty="0" smtClean="0"/>
              <a:t>A Natural Question</a:t>
            </a:r>
            <a:endParaRPr lang="en-US" dirty="0"/>
          </a:p>
        </p:txBody>
      </p:sp>
      <p:sp>
        <p:nvSpPr>
          <p:cNvPr id="3" name="Content Placeholder 2"/>
          <p:cNvSpPr>
            <a:spLocks noGrp="1"/>
          </p:cNvSpPr>
          <p:nvPr>
            <p:ph idx="1"/>
          </p:nvPr>
        </p:nvSpPr>
        <p:spPr/>
        <p:txBody>
          <a:bodyPr>
            <a:normAutofit lnSpcReduction="10000"/>
          </a:bodyPr>
          <a:lstStyle/>
          <a:p>
            <a:r>
              <a:rPr lang="en-US" dirty="0" smtClean="0"/>
              <a:t>What about </a:t>
            </a:r>
            <a:r>
              <a:rPr lang="en-US" b="1" dirty="0" smtClean="0"/>
              <a:t>missing data</a:t>
            </a:r>
            <a:r>
              <a:rPr lang="en-US" dirty="0" smtClean="0"/>
              <a:t>?</a:t>
            </a:r>
          </a:p>
          <a:p>
            <a:r>
              <a:rPr lang="en-US" dirty="0" smtClean="0"/>
              <a:t>Leads to </a:t>
            </a:r>
            <a:r>
              <a:rPr lang="en-US" b="1" dirty="0" smtClean="0"/>
              <a:t>errors</a:t>
            </a:r>
            <a:r>
              <a:rPr lang="en-US" dirty="0" smtClean="0"/>
              <a:t> in the training data</a:t>
            </a:r>
          </a:p>
          <a:p>
            <a:r>
              <a:rPr lang="en-US" dirty="0" smtClean="0"/>
              <a:t>General problem:</a:t>
            </a:r>
          </a:p>
          <a:p>
            <a:pPr lvl="1"/>
            <a:r>
              <a:rPr lang="en-US" dirty="0" smtClean="0"/>
              <a:t>Affects both NER and Binary relations</a:t>
            </a:r>
          </a:p>
          <a:p>
            <a:r>
              <a:rPr lang="en-US" dirty="0" smtClean="0"/>
              <a:t>Binary Relations →</a:t>
            </a:r>
          </a:p>
          <a:p>
            <a:pPr lvl="1"/>
            <a:r>
              <a:rPr lang="en-US" dirty="0" smtClean="0"/>
              <a:t>Lots of overlapping / highly correlated features</a:t>
            </a:r>
          </a:p>
          <a:p>
            <a:pPr lvl="2"/>
            <a:r>
              <a:rPr lang="en-US" dirty="0" smtClean="0"/>
              <a:t>E.g. dependency paths, word sequences, etc…</a:t>
            </a:r>
          </a:p>
          <a:p>
            <a:pPr lvl="1"/>
            <a:r>
              <a:rPr lang="en-US" dirty="0" smtClean="0"/>
              <a:t>Conditional Models are better</a:t>
            </a:r>
          </a:p>
          <a:p>
            <a:pPr lvl="2"/>
            <a:r>
              <a:rPr lang="en-US" dirty="0" smtClean="0"/>
              <a:t>Don’t make bad </a:t>
            </a:r>
            <a:r>
              <a:rPr lang="en-US" smtClean="0"/>
              <a:t>independence assumptions</a:t>
            </a: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96038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876" y="1600200"/>
            <a:ext cx="8266924" cy="2876550"/>
          </a:xfrm>
        </p:spPr>
        <p:txBody>
          <a:bodyPr>
            <a:normAutofit/>
          </a:bodyPr>
          <a:lstStyle/>
          <a:p>
            <a:r>
              <a:rPr lang="en-US" b="1" dirty="0" smtClean="0"/>
              <a:t>Current Events: </a:t>
            </a:r>
            <a:r>
              <a:rPr lang="en-US" dirty="0" smtClean="0"/>
              <a:t>good application area for IE</a:t>
            </a:r>
          </a:p>
          <a:p>
            <a:pPr lvl="1"/>
            <a:r>
              <a:rPr lang="en-US" dirty="0" smtClean="0"/>
              <a:t>Historical Information -&gt; Difficult to compete</a:t>
            </a:r>
          </a:p>
          <a:p>
            <a:endParaRPr lang="en-US" dirty="0" smtClean="0"/>
          </a:p>
          <a:p>
            <a:r>
              <a:rPr lang="en-US" dirty="0" smtClean="0"/>
              <a:t>Challenge for NLP </a:t>
            </a:r>
            <a:r>
              <a:rPr lang="en-US" dirty="0" err="1" smtClean="0"/>
              <a:t>Applictions</a:t>
            </a:r>
            <a:r>
              <a:rPr lang="en-US" dirty="0" smtClean="0"/>
              <a:t>:</a:t>
            </a:r>
          </a:p>
          <a:p>
            <a:pPr lvl="1"/>
            <a:r>
              <a:rPr lang="en-US" dirty="0" smtClean="0"/>
              <a:t>News is already well organized…</a:t>
            </a:r>
          </a:p>
        </p:txBody>
      </p:sp>
      <p:pic>
        <p:nvPicPr>
          <p:cNvPr id="3076" name="Picture 4" descr="https://encrypted-tbn2.google.com/images?q=tbn:ANd9GcQ5sto3UeyaudCfg7yOoV-YqfSbOI6WGu6NqezYSHzwpXW6vei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5" y="4476750"/>
            <a:ext cx="20288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encrypted-tbn2.google.com/images?q=tbn:ANd9GcQwK5PyutaiyzJcKWll0LfXn-A3zq13rkCgZCxJlfMYTIBeHp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825" y="4876800"/>
            <a:ext cx="2466975" cy="18478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6296025" y="6356350"/>
            <a:ext cx="2133600" cy="365125"/>
          </a:xfrm>
        </p:spPr>
        <p:txBody>
          <a:bodyPr/>
          <a:lstStyle/>
          <a:p>
            <a:fld id="{B6F15528-21DE-4FAA-801E-634DDDAF4B2B}" type="slidenum">
              <a:rPr lang="en-US" smtClean="0"/>
              <a:pPr/>
              <a:t>4</a:t>
            </a:fld>
            <a:endParaRPr lang="en-US"/>
          </a:p>
        </p:txBody>
      </p:sp>
      <p:sp>
        <p:nvSpPr>
          <p:cNvPr id="6" name="Title 5"/>
          <p:cNvSpPr>
            <a:spLocks noGrp="1"/>
          </p:cNvSpPr>
          <p:nvPr>
            <p:ph type="title"/>
          </p:nvPr>
        </p:nvSpPr>
        <p:spPr/>
        <p:txBody>
          <a:bodyPr>
            <a:normAutofit fontScale="90000"/>
          </a:bodyPr>
          <a:lstStyle/>
          <a:p>
            <a:r>
              <a:rPr lang="en-US" dirty="0"/>
              <a:t>Background: </a:t>
            </a:r>
            <a:br>
              <a:rPr lang="en-US" dirty="0"/>
            </a:br>
            <a:r>
              <a:rPr lang="en-US" dirty="0"/>
              <a:t>Event Extraction from Newswire</a:t>
            </a:r>
          </a:p>
        </p:txBody>
      </p:sp>
      <p:pic>
        <p:nvPicPr>
          <p:cNvPr id="13" name="Picture 12" descr="https://encrypted-tbn2.google.com/images?q=tbn:ANd9GcQM09iDz76FVNpp3nu0AnNRiC7VysG37f8LDmY5TJoj2F8Ar9O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225" y="4834588"/>
            <a:ext cx="1538463" cy="186274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362200" y="2758210"/>
            <a:ext cx="3671712" cy="518390"/>
            <a:chOff x="1233663" y="3879500"/>
            <a:chExt cx="3671712" cy="518390"/>
          </a:xfrm>
        </p:grpSpPr>
        <p:pic>
          <p:nvPicPr>
            <p:cNvPr id="11" name="Picture 2" descr="https://encrypted-tbn3.gstatic.com/images?q=tbn:ANd9GcRiFEh8HR3CrmdjkPcfZz8jn4nGLsbnzZedKbqOVVDhmT5hLlQBPg"/>
            <p:cNvPicPr>
              <a:picLocks noChangeAspect="1" noChangeArrowheads="1"/>
            </p:cNvPicPr>
            <p:nvPr/>
          </p:nvPicPr>
          <p:blipFill rotWithShape="1">
            <a:blip r:embed="rId6">
              <a:extLst>
                <a:ext uri="{28A0092B-C50C-407E-A947-70E740481C1C}">
                  <a14:useLocalDpi xmlns:a14="http://schemas.microsoft.com/office/drawing/2010/main" val="0"/>
                </a:ext>
              </a:extLst>
            </a:blip>
            <a:srcRect l="12667" t="-3101"/>
            <a:stretch/>
          </p:blipFill>
          <p:spPr bwMode="auto">
            <a:xfrm>
              <a:off x="3241675" y="3879500"/>
              <a:ext cx="1663700" cy="4222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encrypted-tbn0.gstatic.com/images?q=tbn:ANd9GcSH9vCAH7VW1Z1uEWQP8tt0nkAlLvfypG9_YxkhxBJ8Q0W6gFjP"/>
            <p:cNvPicPr>
              <a:picLocks noChangeAspect="1" noChangeArrowheads="1"/>
            </p:cNvPicPr>
            <p:nvPr/>
          </p:nvPicPr>
          <p:blipFill rotWithShape="1">
            <a:blip r:embed="rId7">
              <a:extLst>
                <a:ext uri="{28A0092B-C50C-407E-A947-70E740481C1C}">
                  <a14:useLocalDpi xmlns:a14="http://schemas.microsoft.com/office/drawing/2010/main" val="0"/>
                </a:ext>
              </a:extLst>
            </a:blip>
            <a:srcRect t="78144"/>
            <a:stretch/>
          </p:blipFill>
          <p:spPr bwMode="auto">
            <a:xfrm>
              <a:off x="1233663" y="3879500"/>
              <a:ext cx="1933575" cy="5183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8243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lowchart: Multidocument 26"/>
          <p:cNvSpPr/>
          <p:nvPr/>
        </p:nvSpPr>
        <p:spPr>
          <a:xfrm>
            <a:off x="3886200" y="1676400"/>
            <a:ext cx="5181600" cy="434340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Missing </a:t>
            </a:r>
            <a:r>
              <a:rPr lang="en-US" dirty="0" smtClean="0"/>
              <a:t>Data in Distant </a:t>
            </a:r>
            <a:r>
              <a:rPr lang="en-US" dirty="0"/>
              <a:t>Supervision</a:t>
            </a:r>
          </a:p>
        </p:txBody>
      </p:sp>
      <p:sp>
        <p:nvSpPr>
          <p:cNvPr id="4" name="TextBox 3"/>
          <p:cNvSpPr txBox="1"/>
          <p:nvPr/>
        </p:nvSpPr>
        <p:spPr>
          <a:xfrm>
            <a:off x="5261832" y="1066800"/>
            <a:ext cx="2355901" cy="369332"/>
          </a:xfrm>
          <a:prstGeom prst="rect">
            <a:avLst/>
          </a:prstGeom>
          <a:noFill/>
        </p:spPr>
        <p:txBody>
          <a:bodyPr wrap="none" rtlCol="0">
            <a:spAutoFit/>
          </a:bodyPr>
          <a:lstStyle/>
          <a:p>
            <a:r>
              <a:rPr lang="en-US" dirty="0" smtClean="0"/>
              <a:t>e.g. [</a:t>
            </a:r>
            <a:r>
              <a:rPr lang="en-US" dirty="0" err="1" smtClean="0"/>
              <a:t>Mintz</a:t>
            </a:r>
            <a:r>
              <a:rPr lang="en-US" dirty="0" smtClean="0"/>
              <a:t> et. al. 2009]</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62482703"/>
              </p:ext>
            </p:extLst>
          </p:nvPr>
        </p:nvGraphicFramePr>
        <p:xfrm>
          <a:off x="533400" y="2743200"/>
          <a:ext cx="3124200" cy="2194560"/>
        </p:xfrm>
        <a:graphic>
          <a:graphicData uri="http://schemas.openxmlformats.org/drawingml/2006/table">
            <a:tbl>
              <a:tblPr firstRow="1" bandRow="1">
                <a:tableStyleId>{5C22544A-7EE6-4342-B048-85BDC9FD1C3A}</a:tableStyleId>
              </a:tblPr>
              <a:tblGrid>
                <a:gridCol w="1562100"/>
                <a:gridCol w="1562100"/>
              </a:tblGrid>
              <a:tr h="355600">
                <a:tc>
                  <a:txBody>
                    <a:bodyPr/>
                    <a:lstStyle/>
                    <a:p>
                      <a:r>
                        <a:rPr lang="en-US" dirty="0" smtClean="0"/>
                        <a:t>Person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Birth Location</a:t>
                      </a:r>
                    </a:p>
                  </a:txBody>
                  <a:tcPr/>
                </a:tc>
              </a:tr>
              <a:tr h="355600">
                <a:tc>
                  <a:txBody>
                    <a:bodyPr/>
                    <a:lstStyle/>
                    <a:p>
                      <a:r>
                        <a:rPr lang="en-US" b="1" dirty="0" smtClean="0"/>
                        <a:t>Barack Obama</a:t>
                      </a:r>
                      <a:endParaRPr lang="en-US" b="1" dirty="0"/>
                    </a:p>
                  </a:txBody>
                  <a:tcPr/>
                </a:tc>
                <a:tc>
                  <a:txBody>
                    <a:bodyPr/>
                    <a:lstStyle/>
                    <a:p>
                      <a:r>
                        <a:rPr lang="en-US" b="1" dirty="0" smtClean="0"/>
                        <a:t>Honolulu</a:t>
                      </a:r>
                      <a:endParaRPr lang="en-US" b="1" dirty="0"/>
                    </a:p>
                  </a:txBody>
                  <a:tcPr/>
                </a:tc>
              </a:tr>
              <a:tr h="355600">
                <a:tc>
                  <a:txBody>
                    <a:bodyPr/>
                    <a:lstStyle/>
                    <a:p>
                      <a:r>
                        <a:rPr lang="en-US" dirty="0" smtClean="0"/>
                        <a:t>Mitt Romney</a:t>
                      </a:r>
                      <a:endParaRPr lang="en-US" dirty="0"/>
                    </a:p>
                  </a:txBody>
                  <a:tcPr/>
                </a:tc>
                <a:tc>
                  <a:txBody>
                    <a:bodyPr/>
                    <a:lstStyle/>
                    <a:p>
                      <a:r>
                        <a:rPr lang="en-US" sz="1800" b="0" i="0" kern="1200" dirty="0" smtClean="0">
                          <a:solidFill>
                            <a:schemeClr val="dk1"/>
                          </a:solidFill>
                          <a:effectLst/>
                          <a:latin typeface="+mn-lt"/>
                          <a:ea typeface="+mn-ea"/>
                          <a:cs typeface="+mn-cs"/>
                        </a:rPr>
                        <a:t>Detroit</a:t>
                      </a:r>
                      <a:endParaRPr lang="en-US" dirty="0"/>
                    </a:p>
                  </a:txBody>
                  <a:tcPr/>
                </a:tc>
              </a:tr>
              <a:tr h="355600">
                <a:tc>
                  <a:txBody>
                    <a:bodyPr/>
                    <a:lstStyle/>
                    <a:p>
                      <a:r>
                        <a:rPr lang="en-US" dirty="0" smtClean="0"/>
                        <a:t>Albert Einstein</a:t>
                      </a:r>
                      <a:endParaRPr lang="en-US" dirty="0"/>
                    </a:p>
                  </a:txBody>
                  <a:tcPr/>
                </a:tc>
                <a:tc>
                  <a:txBody>
                    <a:bodyPr/>
                    <a:lstStyle/>
                    <a:p>
                      <a:r>
                        <a:rPr lang="en-US" dirty="0" smtClean="0"/>
                        <a:t>Ulm</a:t>
                      </a:r>
                      <a:endParaRPr lang="en-US" dirty="0"/>
                    </a:p>
                  </a:txBody>
                  <a:tcPr/>
                </a:tc>
              </a:tr>
              <a:tr h="355600">
                <a:tc>
                  <a:txBody>
                    <a:bodyPr/>
                    <a:lstStyle/>
                    <a:p>
                      <a:r>
                        <a:rPr lang="en-US" dirty="0" smtClean="0"/>
                        <a:t>Nikola Tesla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dk1"/>
                          </a:solidFill>
                          <a:effectLst/>
                          <a:latin typeface="+mn-lt"/>
                          <a:ea typeface="+mn-ea"/>
                          <a:cs typeface="+mn-cs"/>
                        </a:rPr>
                        <a:t>Smiljan</a:t>
                      </a:r>
                      <a:endParaRPr lang="en-US" sz="1800" b="0" i="0" kern="1200" dirty="0" smtClean="0">
                        <a:solidFill>
                          <a:schemeClr val="dk1"/>
                        </a:solidFill>
                        <a:effectLst/>
                        <a:latin typeface="+mn-lt"/>
                        <a:ea typeface="+mn-ea"/>
                        <a:cs typeface="+mn-cs"/>
                      </a:endParaRPr>
                    </a:p>
                  </a:txBody>
                  <a:tcPr/>
                </a:tc>
              </a:tr>
              <a:tr h="355600">
                <a:tc>
                  <a:txBody>
                    <a:bodyPr/>
                    <a:lstStyle/>
                    <a:p>
                      <a:r>
                        <a:rPr lang="en-US"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a:t>
                      </a:r>
                    </a:p>
                  </a:txBody>
                  <a:tcPr/>
                </a:tc>
              </a:tr>
            </a:tbl>
          </a:graphicData>
        </a:graphic>
      </p:graphicFrame>
      <p:sp>
        <p:nvSpPr>
          <p:cNvPr id="8" name="TextBox 7"/>
          <p:cNvSpPr txBox="1"/>
          <p:nvPr/>
        </p:nvSpPr>
        <p:spPr>
          <a:xfrm>
            <a:off x="4114800" y="2848987"/>
            <a:ext cx="3505200" cy="923330"/>
          </a:xfrm>
          <a:prstGeom prst="rect">
            <a:avLst/>
          </a:prstGeom>
          <a:noFill/>
        </p:spPr>
        <p:txBody>
          <a:bodyPr wrap="square" rtlCol="0">
            <a:spAutoFit/>
          </a:bodyPr>
          <a:lstStyle/>
          <a:p>
            <a:r>
              <a:rPr lang="en-US" dirty="0" smtClean="0"/>
              <a:t>“</a:t>
            </a:r>
            <a:r>
              <a:rPr lang="en-US" b="1" dirty="0"/>
              <a:t>Barack Obama</a:t>
            </a:r>
            <a:r>
              <a:rPr lang="en-US" dirty="0"/>
              <a:t> was born on August 4, 1961 at </a:t>
            </a:r>
            <a:r>
              <a:rPr lang="en-US" dirty="0" smtClean="0"/>
              <a:t>… in </a:t>
            </a:r>
            <a:r>
              <a:rPr lang="en-US" dirty="0"/>
              <a:t>the city of </a:t>
            </a:r>
            <a:r>
              <a:rPr lang="en-US" b="1" dirty="0"/>
              <a:t>Honolulu</a:t>
            </a:r>
            <a:r>
              <a:rPr lang="en-US" dirty="0"/>
              <a:t> </a:t>
            </a:r>
            <a:r>
              <a:rPr lang="en-US" dirty="0" smtClean="0"/>
              <a:t>...”</a:t>
            </a:r>
            <a:endParaRPr lang="en-US" dirty="0"/>
          </a:p>
        </p:txBody>
      </p:sp>
      <p:cxnSp>
        <p:nvCxnSpPr>
          <p:cNvPr id="10" name="Straight Arrow Connector 9"/>
          <p:cNvCxnSpPr>
            <a:stCxn id="8" idx="1"/>
          </p:cNvCxnSpPr>
          <p:nvPr/>
        </p:nvCxnSpPr>
        <p:spPr>
          <a:xfrm flipH="1">
            <a:off x="3200400" y="3310652"/>
            <a:ext cx="91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descr="http://img.freebase.com/api/trans/raw/m/04stkz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05000"/>
            <a:ext cx="2381250" cy="5143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169797" y="3760994"/>
            <a:ext cx="3907403" cy="646331"/>
          </a:xfrm>
          <a:prstGeom prst="rect">
            <a:avLst/>
          </a:prstGeom>
          <a:noFill/>
        </p:spPr>
        <p:txBody>
          <a:bodyPr wrap="square" rtlCol="0">
            <a:spAutoFit/>
          </a:bodyPr>
          <a:lstStyle/>
          <a:p>
            <a:r>
              <a:rPr lang="en-US" b="1" dirty="0" smtClean="0"/>
              <a:t>“</a:t>
            </a:r>
            <a:r>
              <a:rPr lang="en-US" dirty="0" smtClean="0"/>
              <a:t>Birth</a:t>
            </a:r>
            <a:r>
              <a:rPr lang="en-US" dirty="0"/>
              <a:t> notices for </a:t>
            </a:r>
            <a:r>
              <a:rPr lang="en-US" b="1" dirty="0"/>
              <a:t>Barack </a:t>
            </a:r>
            <a:r>
              <a:rPr lang="en-US" b="1" dirty="0" smtClean="0"/>
              <a:t>Obama</a:t>
            </a:r>
            <a:r>
              <a:rPr lang="en-US" dirty="0"/>
              <a:t> were published in </a:t>
            </a:r>
            <a:r>
              <a:rPr lang="en-US" dirty="0" smtClean="0"/>
              <a:t>the</a:t>
            </a:r>
            <a:r>
              <a:rPr lang="en-US" dirty="0"/>
              <a:t> </a:t>
            </a:r>
            <a:r>
              <a:rPr lang="en-US" b="1" dirty="0"/>
              <a:t>Honolulu</a:t>
            </a:r>
            <a:r>
              <a:rPr lang="en-US" dirty="0"/>
              <a:t> </a:t>
            </a:r>
            <a:r>
              <a:rPr lang="en-US" dirty="0" smtClean="0"/>
              <a:t>Advertiser…”</a:t>
            </a:r>
            <a:endParaRPr lang="en-US" dirty="0"/>
          </a:p>
        </p:txBody>
      </p:sp>
      <p:cxnSp>
        <p:nvCxnSpPr>
          <p:cNvPr id="15" name="Straight Arrow Connector 14"/>
          <p:cNvCxnSpPr>
            <a:stCxn id="14" idx="1"/>
          </p:cNvCxnSpPr>
          <p:nvPr/>
        </p:nvCxnSpPr>
        <p:spPr>
          <a:xfrm flipH="1" flipV="1">
            <a:off x="3200401" y="3310652"/>
            <a:ext cx="969396" cy="773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69797" y="4486263"/>
            <a:ext cx="3907403" cy="646331"/>
          </a:xfrm>
          <a:prstGeom prst="rect">
            <a:avLst/>
          </a:prstGeom>
          <a:noFill/>
        </p:spPr>
        <p:txBody>
          <a:bodyPr wrap="square" rtlCol="0">
            <a:spAutoFit/>
          </a:bodyPr>
          <a:lstStyle/>
          <a:p>
            <a:r>
              <a:rPr lang="en-US" b="1" dirty="0" smtClean="0"/>
              <a:t>“Born</a:t>
            </a:r>
            <a:r>
              <a:rPr lang="en-US" dirty="0"/>
              <a:t> in </a:t>
            </a:r>
            <a:r>
              <a:rPr lang="en-US" b="1" dirty="0"/>
              <a:t>Honolulu</a:t>
            </a:r>
            <a:r>
              <a:rPr lang="en-US" dirty="0"/>
              <a:t>, </a:t>
            </a:r>
            <a:r>
              <a:rPr lang="en-US" b="1" dirty="0"/>
              <a:t>Barack Obama</a:t>
            </a:r>
            <a:r>
              <a:rPr lang="en-US" dirty="0"/>
              <a:t> went on to </a:t>
            </a:r>
            <a:r>
              <a:rPr lang="en-US" dirty="0" smtClean="0"/>
              <a:t>become</a:t>
            </a:r>
            <a:r>
              <a:rPr lang="en-US" b="1" dirty="0" smtClean="0"/>
              <a:t>…”</a:t>
            </a:r>
            <a:endParaRPr lang="en-US" dirty="0"/>
          </a:p>
        </p:txBody>
      </p:sp>
      <p:cxnSp>
        <p:nvCxnSpPr>
          <p:cNvPr id="22" name="Straight Arrow Connector 21"/>
          <p:cNvCxnSpPr>
            <a:stCxn id="18" idx="1"/>
          </p:cNvCxnSpPr>
          <p:nvPr/>
        </p:nvCxnSpPr>
        <p:spPr>
          <a:xfrm flipH="1" flipV="1">
            <a:off x="3200400" y="3310652"/>
            <a:ext cx="969397" cy="1498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rot="5400000">
            <a:off x="5683844" y="5084424"/>
            <a:ext cx="433132" cy="523220"/>
          </a:xfrm>
          <a:prstGeom prst="rect">
            <a:avLst/>
          </a:prstGeom>
          <a:noFill/>
        </p:spPr>
        <p:txBody>
          <a:bodyPr wrap="none" rtlCol="0">
            <a:spAutoFit/>
          </a:bodyPr>
          <a:lstStyle/>
          <a:p>
            <a:r>
              <a:rPr lang="en-US" sz="2800" dirty="0" smtClean="0"/>
              <a:t>…</a:t>
            </a:r>
            <a:endParaRPr lang="en-US" sz="2800" dirty="0"/>
          </a:p>
        </p:txBody>
      </p:sp>
      <p:sp>
        <p:nvSpPr>
          <p:cNvPr id="32" name="TextBox 31"/>
          <p:cNvSpPr txBox="1"/>
          <p:nvPr/>
        </p:nvSpPr>
        <p:spPr>
          <a:xfrm>
            <a:off x="3886200" y="2438400"/>
            <a:ext cx="2704330" cy="369332"/>
          </a:xfrm>
          <a:prstGeom prst="rect">
            <a:avLst/>
          </a:prstGeom>
          <a:noFill/>
        </p:spPr>
        <p:txBody>
          <a:bodyPr wrap="none" rtlCol="0">
            <a:spAutoFit/>
          </a:bodyPr>
          <a:lstStyle/>
          <a:p>
            <a:r>
              <a:rPr lang="en-US" b="1" dirty="0" smtClean="0">
                <a:solidFill>
                  <a:schemeClr val="accent1"/>
                </a:solidFill>
              </a:rPr>
              <a:t>(Barack Obama, Honolulu)</a:t>
            </a:r>
            <a:endParaRPr lang="en-US" b="1" dirty="0">
              <a:solidFill>
                <a:schemeClr val="accent1"/>
              </a:solidFill>
            </a:endParaRPr>
          </a:p>
        </p:txBody>
      </p:sp>
      <p:sp>
        <p:nvSpPr>
          <p:cNvPr id="33" name="TextBox 32"/>
          <p:cNvSpPr txBox="1"/>
          <p:nvPr/>
        </p:nvSpPr>
        <p:spPr>
          <a:xfrm>
            <a:off x="4297196" y="2057400"/>
            <a:ext cx="2356735" cy="369332"/>
          </a:xfrm>
          <a:prstGeom prst="rect">
            <a:avLst/>
          </a:prstGeom>
          <a:noFill/>
        </p:spPr>
        <p:txBody>
          <a:bodyPr wrap="none" rtlCol="0">
            <a:spAutoFit/>
          </a:bodyPr>
          <a:lstStyle/>
          <a:p>
            <a:r>
              <a:rPr lang="en-US" b="1" dirty="0" smtClean="0">
                <a:solidFill>
                  <a:schemeClr val="accent1"/>
                </a:solidFill>
              </a:rPr>
              <a:t>(Mitt Romney, Detroit)</a:t>
            </a:r>
            <a:endParaRPr lang="en-US" b="1" dirty="0">
              <a:solidFill>
                <a:schemeClr val="accent1"/>
              </a:solidFill>
            </a:endParaRPr>
          </a:p>
        </p:txBody>
      </p:sp>
      <p:sp>
        <p:nvSpPr>
          <p:cNvPr id="34" name="TextBox 33"/>
          <p:cNvSpPr txBox="1"/>
          <p:nvPr/>
        </p:nvSpPr>
        <p:spPr>
          <a:xfrm>
            <a:off x="4696664" y="1676400"/>
            <a:ext cx="2237536" cy="369332"/>
          </a:xfrm>
          <a:prstGeom prst="rect">
            <a:avLst/>
          </a:prstGeom>
          <a:noFill/>
        </p:spPr>
        <p:txBody>
          <a:bodyPr wrap="none" rtlCol="0">
            <a:spAutoFit/>
          </a:bodyPr>
          <a:lstStyle/>
          <a:p>
            <a:r>
              <a:rPr lang="en-US" b="1" dirty="0" smtClean="0">
                <a:solidFill>
                  <a:schemeClr val="accent1"/>
                </a:solidFill>
              </a:rPr>
              <a:t>(Albert Einstein, Ulm)</a:t>
            </a:r>
            <a:endParaRPr lang="en-US" b="1" dirty="0">
              <a:solidFill>
                <a:schemeClr val="accent1"/>
              </a:solidFill>
            </a:endParaRPr>
          </a:p>
        </p:txBody>
      </p:sp>
      <p:grpSp>
        <p:nvGrpSpPr>
          <p:cNvPr id="17" name="Group 16"/>
          <p:cNvGrpSpPr/>
          <p:nvPr/>
        </p:nvGrpSpPr>
        <p:grpSpPr>
          <a:xfrm>
            <a:off x="7891433" y="1676400"/>
            <a:ext cx="1176367" cy="1175458"/>
            <a:chOff x="7805921" y="1672279"/>
            <a:chExt cx="1176367" cy="1175458"/>
          </a:xfrm>
        </p:grpSpPr>
        <p:sp>
          <p:nvSpPr>
            <p:cNvPr id="20" name="Plus 19"/>
            <p:cNvSpPr/>
            <p:nvPr/>
          </p:nvSpPr>
          <p:spPr>
            <a:xfrm>
              <a:off x="8134714" y="2009345"/>
              <a:ext cx="459467" cy="457200"/>
            </a:xfrm>
            <a:prstGeom prst="mathPlus">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1" name="Plus 20"/>
            <p:cNvSpPr/>
            <p:nvPr/>
          </p:nvSpPr>
          <p:spPr>
            <a:xfrm>
              <a:off x="8522821" y="1672279"/>
              <a:ext cx="459467" cy="457200"/>
            </a:xfrm>
            <a:prstGeom prst="mathPlus">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3" name="Plus 22"/>
            <p:cNvSpPr/>
            <p:nvPr/>
          </p:nvSpPr>
          <p:spPr>
            <a:xfrm>
              <a:off x="7805921" y="2390537"/>
              <a:ext cx="459467" cy="457200"/>
            </a:xfrm>
            <a:prstGeom prst="mathPlus">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40</a:t>
            </a:fld>
            <a:endParaRPr lang="en-US"/>
          </a:p>
        </p:txBody>
      </p:sp>
      <p:grpSp>
        <p:nvGrpSpPr>
          <p:cNvPr id="24" name="Group 23"/>
          <p:cNvGrpSpPr/>
          <p:nvPr/>
        </p:nvGrpSpPr>
        <p:grpSpPr>
          <a:xfrm>
            <a:off x="533400" y="3154248"/>
            <a:ext cx="2975998" cy="312808"/>
            <a:chOff x="381000" y="3200400"/>
            <a:chExt cx="2971800" cy="228600"/>
          </a:xfrm>
        </p:grpSpPr>
        <p:cxnSp>
          <p:nvCxnSpPr>
            <p:cNvPr id="26" name="Straight Connector 25"/>
            <p:cNvCxnSpPr/>
            <p:nvPr/>
          </p:nvCxnSpPr>
          <p:spPr>
            <a:xfrm>
              <a:off x="381000" y="3200400"/>
              <a:ext cx="2971800" cy="2286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81000" y="3200400"/>
              <a:ext cx="2971800" cy="22860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930666" y="1676400"/>
            <a:ext cx="1161272" cy="1198391"/>
            <a:chOff x="7887682" y="1740932"/>
            <a:chExt cx="1161272" cy="1198391"/>
          </a:xfrm>
        </p:grpSpPr>
        <p:sp>
          <p:nvSpPr>
            <p:cNvPr id="31" name="Minus 30"/>
            <p:cNvSpPr/>
            <p:nvPr/>
          </p:nvSpPr>
          <p:spPr>
            <a:xfrm>
              <a:off x="7887682" y="2409971"/>
              <a:ext cx="381000" cy="529352"/>
            </a:xfrm>
            <a:prstGeom prst="mathMinus">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5" name="Plus 34"/>
            <p:cNvSpPr/>
            <p:nvPr/>
          </p:nvSpPr>
          <p:spPr>
            <a:xfrm>
              <a:off x="8177241" y="2121932"/>
              <a:ext cx="459467" cy="457200"/>
            </a:xfrm>
            <a:prstGeom prst="mathPlus">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6" name="Plus 35"/>
            <p:cNvSpPr/>
            <p:nvPr/>
          </p:nvSpPr>
          <p:spPr>
            <a:xfrm>
              <a:off x="8589487" y="1740932"/>
              <a:ext cx="459467" cy="457200"/>
            </a:xfrm>
            <a:prstGeom prst="mathPlus">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279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MultiR</a:t>
            </a:r>
            <a:r>
              <a:rPr lang="en-US" dirty="0" smtClean="0"/>
              <a:t> (Binary Relations)</a:t>
            </a:r>
            <a:endParaRPr lang="en-US" dirty="0">
              <a:solidFill>
                <a:schemeClr val="accent1"/>
              </a:solidFill>
            </a:endParaRPr>
          </a:p>
        </p:txBody>
      </p:sp>
      <p:grpSp>
        <p:nvGrpSpPr>
          <p:cNvPr id="21" name="Group 20"/>
          <p:cNvGrpSpPr/>
          <p:nvPr/>
        </p:nvGrpSpPr>
        <p:grpSpPr>
          <a:xfrm>
            <a:off x="3352800" y="2659049"/>
            <a:ext cx="3048000" cy="533400"/>
            <a:chOff x="3352800" y="2659049"/>
            <a:chExt cx="3048000" cy="533400"/>
          </a:xfrm>
        </p:grpSpPr>
        <mc:AlternateContent xmlns:mc="http://schemas.openxmlformats.org/markup-compatibility/2006" xmlns:a14="http://schemas.microsoft.com/office/drawing/2010/main">
          <mc:Choice Requires="a14">
            <p:sp>
              <p:nvSpPr>
                <p:cNvPr id="4" name="Oval 3"/>
                <p:cNvSpPr/>
                <p:nvPr/>
              </p:nvSpPr>
              <p:spPr>
                <a:xfrm>
                  <a:off x="3352800" y="26590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1</m:t>
                            </m:r>
                          </m:sub>
                        </m:sSub>
                      </m:oMath>
                    </m:oMathPara>
                  </a14:m>
                  <a:endParaRPr lang="en-US" dirty="0" smtClean="0"/>
                </a:p>
              </p:txBody>
            </p:sp>
          </mc:Choice>
          <mc:Fallback xmlns="">
            <p:sp>
              <p:nvSpPr>
                <p:cNvPr id="4" name="Oval 3"/>
                <p:cNvSpPr>
                  <a:spLocks noRot="1" noChangeAspect="1" noMove="1" noResize="1" noEditPoints="1" noAdjustHandles="1" noChangeArrowheads="1" noChangeShapeType="1" noTextEdit="1"/>
                </p:cNvSpPr>
                <p:nvPr/>
              </p:nvSpPr>
              <p:spPr>
                <a:xfrm>
                  <a:off x="3352800" y="2659049"/>
                  <a:ext cx="533400" cy="53340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4038600" y="26590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2</m:t>
                            </m:r>
                          </m:sub>
                        </m:sSub>
                      </m:oMath>
                    </m:oMathPara>
                  </a14:m>
                  <a:endParaRPr lang="en-US" dirty="0" smtClean="0"/>
                </a:p>
              </p:txBody>
            </p:sp>
          </mc:Choice>
          <mc:Fallback xmlns="">
            <p:sp>
              <p:nvSpPr>
                <p:cNvPr id="5" name="Oval 4"/>
                <p:cNvSpPr>
                  <a:spLocks noRot="1" noChangeAspect="1" noMove="1" noResize="1" noEditPoints="1" noAdjustHandles="1" noChangeArrowheads="1" noChangeShapeType="1" noTextEdit="1"/>
                </p:cNvSpPr>
                <p:nvPr/>
              </p:nvSpPr>
              <p:spPr>
                <a:xfrm>
                  <a:off x="4038600" y="2659049"/>
                  <a:ext cx="533400" cy="533400"/>
                </a:xfrm>
                <a:prstGeom prst="ellipse">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724400" y="26590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3</m:t>
                            </m:r>
                          </m:sub>
                        </m:sSub>
                      </m:oMath>
                    </m:oMathPara>
                  </a14:m>
                  <a:endParaRPr lang="en-US" dirty="0" smtClean="0"/>
                </a:p>
              </p:txBody>
            </p:sp>
          </mc:Choice>
          <mc:Fallback xmlns="">
            <p:sp>
              <p:nvSpPr>
                <p:cNvPr id="6" name="Oval 5"/>
                <p:cNvSpPr>
                  <a:spLocks noRot="1" noChangeAspect="1" noMove="1" noResize="1" noEditPoints="1" noAdjustHandles="1" noChangeArrowheads="1" noChangeShapeType="1" noTextEdit="1"/>
                </p:cNvSpPr>
                <p:nvPr/>
              </p:nvSpPr>
              <p:spPr>
                <a:xfrm>
                  <a:off x="4724400" y="2659049"/>
                  <a:ext cx="533400" cy="533400"/>
                </a:xfrm>
                <a:prstGeom prst="ellipse">
                  <a:avLst/>
                </a:prstGeom>
                <a:blipFill rotWithShape="1">
                  <a:blip r:embed="rId5"/>
                  <a:stretch>
                    <a:fillRect/>
                  </a:stretch>
                </a:blipFill>
              </p:spPr>
              <p:txBody>
                <a:bodyPr/>
                <a:lstStyle/>
                <a:p>
                  <a:r>
                    <a:rPr lang="en-US">
                      <a:noFill/>
                    </a:rPr>
                    <a:t> </a:t>
                  </a:r>
                </a:p>
              </p:txBody>
            </p:sp>
          </mc:Fallback>
        </mc:AlternateContent>
        <p:sp>
          <p:nvSpPr>
            <p:cNvPr id="7" name="TextBox 6"/>
            <p:cNvSpPr txBox="1"/>
            <p:nvPr/>
          </p:nvSpPr>
          <p:spPr>
            <a:xfrm>
              <a:off x="5410200" y="26590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8" name="Oval 7"/>
                <p:cNvSpPr/>
                <p:nvPr/>
              </p:nvSpPr>
              <p:spPr>
                <a:xfrm>
                  <a:off x="5867400" y="26590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𝑛</m:t>
                            </m:r>
                          </m:sub>
                        </m:sSub>
                      </m:oMath>
                    </m:oMathPara>
                  </a14:m>
                  <a:endParaRPr lang="en-US" dirty="0" smtClean="0"/>
                </a:p>
              </p:txBody>
            </p:sp>
          </mc:Choice>
          <mc:Fallback xmlns="">
            <p:sp>
              <p:nvSpPr>
                <p:cNvPr id="8" name="Oval 7"/>
                <p:cNvSpPr>
                  <a:spLocks noRot="1" noChangeAspect="1" noMove="1" noResize="1" noEditPoints="1" noAdjustHandles="1" noChangeArrowheads="1" noChangeShapeType="1" noTextEdit="1"/>
                </p:cNvSpPr>
                <p:nvPr/>
              </p:nvSpPr>
              <p:spPr>
                <a:xfrm>
                  <a:off x="5867400" y="2659049"/>
                  <a:ext cx="533400" cy="533400"/>
                </a:xfrm>
                <a:prstGeom prst="ellipse">
                  <a:avLst/>
                </a:prstGeom>
                <a:blipFill rotWithShape="1">
                  <a:blip r:embed="rId6"/>
                  <a:stretch>
                    <a:fillRect/>
                  </a:stretch>
                </a:blipFill>
              </p:spPr>
              <p:txBody>
                <a:bodyPr/>
                <a:lstStyle/>
                <a:p>
                  <a:r>
                    <a:rPr lang="en-US">
                      <a:noFill/>
                    </a:rPr>
                    <a:t> </a:t>
                  </a:r>
                </a:p>
              </p:txBody>
            </p:sp>
          </mc:Fallback>
        </mc:AlternateContent>
      </p:grpSp>
      <p:grpSp>
        <p:nvGrpSpPr>
          <p:cNvPr id="19" name="Group 18"/>
          <p:cNvGrpSpPr/>
          <p:nvPr/>
        </p:nvGrpSpPr>
        <p:grpSpPr>
          <a:xfrm>
            <a:off x="3352800" y="3192449"/>
            <a:ext cx="3048000" cy="914400"/>
            <a:chOff x="3352800" y="3192449"/>
            <a:chExt cx="3048000" cy="914400"/>
          </a:xfrm>
        </p:grpSpPr>
        <mc:AlternateContent xmlns:mc="http://schemas.openxmlformats.org/markup-compatibility/2006" xmlns:a14="http://schemas.microsoft.com/office/drawing/2010/main">
          <mc:Choice Requires="a14">
            <p:sp>
              <p:nvSpPr>
                <p:cNvPr id="9" name="Oval 8"/>
                <p:cNvSpPr/>
                <p:nvPr/>
              </p:nvSpPr>
              <p:spPr>
                <a:xfrm>
                  <a:off x="3352800" y="35734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1</m:t>
                            </m:r>
                          </m:sub>
                        </m:sSub>
                      </m:oMath>
                    </m:oMathPara>
                  </a14:m>
                  <a:endParaRPr lang="en-US" dirty="0" smtClean="0"/>
                </a:p>
              </p:txBody>
            </p:sp>
          </mc:Choice>
          <mc:Fallback xmlns="">
            <p:sp>
              <p:nvSpPr>
                <p:cNvPr id="9" name="Oval 8"/>
                <p:cNvSpPr>
                  <a:spLocks noRot="1" noChangeAspect="1" noMove="1" noResize="1" noEditPoints="1" noAdjustHandles="1" noChangeArrowheads="1" noChangeShapeType="1" noTextEdit="1"/>
                </p:cNvSpPr>
                <p:nvPr/>
              </p:nvSpPr>
              <p:spPr>
                <a:xfrm>
                  <a:off x="3352800" y="3573449"/>
                  <a:ext cx="533400" cy="533400"/>
                </a:xfrm>
                <a:prstGeom prst="ellipse">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4038600" y="35734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2</m:t>
                            </m:r>
                          </m:sub>
                        </m:sSub>
                      </m:oMath>
                    </m:oMathPara>
                  </a14:m>
                  <a:endParaRPr lang="en-US" dirty="0" smtClean="0"/>
                </a:p>
              </p:txBody>
            </p:sp>
          </mc:Choice>
          <mc:Fallback xmlns="">
            <p:sp>
              <p:nvSpPr>
                <p:cNvPr id="10" name="Oval 9"/>
                <p:cNvSpPr>
                  <a:spLocks noRot="1" noChangeAspect="1" noMove="1" noResize="1" noEditPoints="1" noAdjustHandles="1" noChangeArrowheads="1" noChangeShapeType="1" noTextEdit="1"/>
                </p:cNvSpPr>
                <p:nvPr/>
              </p:nvSpPr>
              <p:spPr>
                <a:xfrm>
                  <a:off x="4038600" y="3573449"/>
                  <a:ext cx="533400" cy="533400"/>
                </a:xfrm>
                <a:prstGeom prst="ellipse">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p:cNvSpPr/>
                <p:nvPr/>
              </p:nvSpPr>
              <p:spPr>
                <a:xfrm>
                  <a:off x="4724400" y="35734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3</m:t>
                            </m:r>
                          </m:sub>
                        </m:sSub>
                      </m:oMath>
                    </m:oMathPara>
                  </a14:m>
                  <a:endParaRPr lang="en-US" dirty="0" smtClean="0"/>
                </a:p>
              </p:txBody>
            </p:sp>
          </mc:Choice>
          <mc:Fallback xmlns="">
            <p:sp>
              <p:nvSpPr>
                <p:cNvPr id="11" name="Oval 10"/>
                <p:cNvSpPr>
                  <a:spLocks noRot="1" noChangeAspect="1" noMove="1" noResize="1" noEditPoints="1" noAdjustHandles="1" noChangeArrowheads="1" noChangeShapeType="1" noTextEdit="1"/>
                </p:cNvSpPr>
                <p:nvPr/>
              </p:nvSpPr>
              <p:spPr>
                <a:xfrm>
                  <a:off x="4724400" y="3573449"/>
                  <a:ext cx="533400" cy="533400"/>
                </a:xfrm>
                <a:prstGeom prst="ellipse">
                  <a:avLst/>
                </a:prstGeom>
                <a:blipFill rotWithShape="1">
                  <a:blip r:embed="rId9"/>
                  <a:stretch>
                    <a:fillRect/>
                  </a:stretch>
                </a:blipFill>
              </p:spPr>
              <p:txBody>
                <a:bodyPr/>
                <a:lstStyle/>
                <a:p>
                  <a:r>
                    <a:rPr lang="en-US">
                      <a:noFill/>
                    </a:rPr>
                    <a:t> </a:t>
                  </a:r>
                </a:p>
              </p:txBody>
            </p:sp>
          </mc:Fallback>
        </mc:AlternateContent>
        <p:sp>
          <p:nvSpPr>
            <p:cNvPr id="12" name="TextBox 11"/>
            <p:cNvSpPr txBox="1"/>
            <p:nvPr/>
          </p:nvSpPr>
          <p:spPr>
            <a:xfrm>
              <a:off x="5410200" y="35734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13" name="Oval 12"/>
                <p:cNvSpPr/>
                <p:nvPr/>
              </p:nvSpPr>
              <p:spPr>
                <a:xfrm>
                  <a:off x="5867400" y="35734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𝑛</m:t>
                            </m:r>
                          </m:sub>
                        </m:sSub>
                      </m:oMath>
                    </m:oMathPara>
                  </a14:m>
                  <a:endParaRPr lang="en-US" dirty="0" smtClean="0"/>
                </a:p>
              </p:txBody>
            </p:sp>
          </mc:Choice>
          <mc:Fallback xmlns="">
            <p:sp>
              <p:nvSpPr>
                <p:cNvPr id="13" name="Oval 12"/>
                <p:cNvSpPr>
                  <a:spLocks noRot="1" noChangeAspect="1" noMove="1" noResize="1" noEditPoints="1" noAdjustHandles="1" noChangeArrowheads="1" noChangeShapeType="1" noTextEdit="1"/>
                </p:cNvSpPr>
                <p:nvPr/>
              </p:nvSpPr>
              <p:spPr>
                <a:xfrm>
                  <a:off x="5867400" y="3573449"/>
                  <a:ext cx="533400" cy="533400"/>
                </a:xfrm>
                <a:prstGeom prst="ellipse">
                  <a:avLst/>
                </a:prstGeom>
                <a:blipFill rotWithShape="1">
                  <a:blip r:embed="rId10"/>
                  <a:stretch>
                    <a:fillRect/>
                  </a:stretch>
                </a:blipFill>
              </p:spPr>
              <p:txBody>
                <a:bodyPr/>
                <a:lstStyle/>
                <a:p>
                  <a:r>
                    <a:rPr lang="en-US">
                      <a:noFill/>
                    </a:rPr>
                    <a:t> </a:t>
                  </a:r>
                </a:p>
              </p:txBody>
            </p:sp>
          </mc:Fallback>
        </mc:AlternateContent>
        <p:cxnSp>
          <p:nvCxnSpPr>
            <p:cNvPr id="15" name="Straight Connector 14"/>
            <p:cNvCxnSpPr>
              <a:stCxn id="4" idx="4"/>
              <a:endCxn id="9" idx="0"/>
            </p:cNvCxnSpPr>
            <p:nvPr/>
          </p:nvCxnSpPr>
          <p:spPr>
            <a:xfrm>
              <a:off x="3619500" y="31924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5" idx="4"/>
              <a:endCxn id="10" idx="0"/>
            </p:cNvCxnSpPr>
            <p:nvPr/>
          </p:nvCxnSpPr>
          <p:spPr>
            <a:xfrm>
              <a:off x="4305300" y="31924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p:cNvCxnSpPr>
              <a:stCxn id="6" idx="4"/>
              <a:endCxn id="11" idx="0"/>
            </p:cNvCxnSpPr>
            <p:nvPr/>
          </p:nvCxnSpPr>
          <p:spPr>
            <a:xfrm>
              <a:off x="4991100" y="31924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8" idx="4"/>
              <a:endCxn id="13" idx="0"/>
            </p:cNvCxnSpPr>
            <p:nvPr/>
          </p:nvCxnSpPr>
          <p:spPr>
            <a:xfrm>
              <a:off x="6134100" y="3192449"/>
              <a:ext cx="0" cy="381000"/>
            </a:xfrm>
            <a:prstGeom prst="line">
              <a:avLst/>
            </a:prstGeom>
          </p:spPr>
          <p:style>
            <a:lnRef idx="3">
              <a:schemeClr val="dk1"/>
            </a:lnRef>
            <a:fillRef idx="0">
              <a:schemeClr val="dk1"/>
            </a:fillRef>
            <a:effectRef idx="2">
              <a:schemeClr val="dk1"/>
            </a:effectRef>
            <a:fontRef idx="minor">
              <a:schemeClr val="tx1"/>
            </a:fontRef>
          </p:style>
        </p:cxnSp>
      </p:grpSp>
      <p:grpSp>
        <p:nvGrpSpPr>
          <p:cNvPr id="24" name="Group 23"/>
          <p:cNvGrpSpPr/>
          <p:nvPr/>
        </p:nvGrpSpPr>
        <p:grpSpPr>
          <a:xfrm>
            <a:off x="3581400" y="4560073"/>
            <a:ext cx="2590800" cy="545327"/>
            <a:chOff x="3581400" y="4560073"/>
            <a:chExt cx="2590800" cy="545327"/>
          </a:xfrm>
        </p:grpSpPr>
        <mc:AlternateContent xmlns:mc="http://schemas.openxmlformats.org/markup-compatibility/2006" xmlns:a14="http://schemas.microsoft.com/office/drawing/2010/main">
          <mc:Choice Requires="a14">
            <p:sp>
              <p:nvSpPr>
                <p:cNvPr id="26" name="Oval 25"/>
                <p:cNvSpPr/>
                <p:nvPr/>
              </p:nvSpPr>
              <p:spPr>
                <a:xfrm>
                  <a:off x="3581400" y="45640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1</m:t>
                            </m:r>
                          </m:sub>
                        </m:sSub>
                      </m:oMath>
                    </m:oMathPara>
                  </a14:m>
                  <a:endParaRPr lang="en-US" dirty="0" smtClean="0"/>
                </a:p>
              </p:txBody>
            </p:sp>
          </mc:Choice>
          <mc:Fallback xmlns="">
            <p:sp>
              <p:nvSpPr>
                <p:cNvPr id="26" name="Oval 25"/>
                <p:cNvSpPr>
                  <a:spLocks noRot="1" noChangeAspect="1" noMove="1" noResize="1" noEditPoints="1" noAdjustHandles="1" noChangeArrowheads="1" noChangeShapeType="1" noTextEdit="1"/>
                </p:cNvSpPr>
                <p:nvPr/>
              </p:nvSpPr>
              <p:spPr>
                <a:xfrm>
                  <a:off x="3581400" y="4564049"/>
                  <a:ext cx="533400" cy="533400"/>
                </a:xfrm>
                <a:prstGeom prst="ellipse">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p:cNvSpPr/>
                <p:nvPr/>
              </p:nvSpPr>
              <p:spPr>
                <a:xfrm>
                  <a:off x="4419600" y="4560073"/>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2</m:t>
                            </m:r>
                          </m:sub>
                        </m:sSub>
                      </m:oMath>
                    </m:oMathPara>
                  </a14:m>
                  <a:endParaRPr lang="en-US" dirty="0" smtClean="0"/>
                </a:p>
              </p:txBody>
            </p:sp>
          </mc:Choice>
          <mc:Fallback xmlns="">
            <p:sp>
              <p:nvSpPr>
                <p:cNvPr id="27" name="Oval 26"/>
                <p:cNvSpPr>
                  <a:spLocks noRot="1" noChangeAspect="1" noMove="1" noResize="1" noEditPoints="1" noAdjustHandles="1" noChangeArrowheads="1" noChangeShapeType="1" noTextEdit="1"/>
                </p:cNvSpPr>
                <p:nvPr/>
              </p:nvSpPr>
              <p:spPr>
                <a:xfrm>
                  <a:off x="4419600" y="4560073"/>
                  <a:ext cx="533400" cy="533400"/>
                </a:xfrm>
                <a:prstGeom prst="ellipse">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p:cNvSpPr/>
                <p:nvPr/>
              </p:nvSpPr>
              <p:spPr>
                <a:xfrm>
                  <a:off x="5638800" y="4572000"/>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𝑘</m:t>
                            </m:r>
                          </m:sub>
                        </m:sSub>
                      </m:oMath>
                    </m:oMathPara>
                  </a14:m>
                  <a:endParaRPr lang="en-US" dirty="0" smtClean="0"/>
                </a:p>
              </p:txBody>
            </p:sp>
          </mc:Choice>
          <mc:Fallback xmlns="">
            <p:sp>
              <p:nvSpPr>
                <p:cNvPr id="30" name="Oval 29"/>
                <p:cNvSpPr>
                  <a:spLocks noRot="1" noChangeAspect="1" noMove="1" noResize="1" noEditPoints="1" noAdjustHandles="1" noChangeArrowheads="1" noChangeShapeType="1" noTextEdit="1"/>
                </p:cNvSpPr>
                <p:nvPr/>
              </p:nvSpPr>
              <p:spPr>
                <a:xfrm>
                  <a:off x="5638800" y="4572000"/>
                  <a:ext cx="533400" cy="533400"/>
                </a:xfrm>
                <a:prstGeom prst="ellipse">
                  <a:avLst/>
                </a:prstGeom>
                <a:blipFill rotWithShape="1">
                  <a:blip r:embed="rId13"/>
                  <a:stretch>
                    <a:fillRect/>
                  </a:stretch>
                </a:blipFill>
              </p:spPr>
              <p:txBody>
                <a:bodyPr/>
                <a:lstStyle/>
                <a:p>
                  <a:r>
                    <a:rPr lang="en-US">
                      <a:noFill/>
                    </a:rPr>
                    <a:t> </a:t>
                  </a:r>
                </a:p>
              </p:txBody>
            </p:sp>
          </mc:Fallback>
        </mc:AlternateContent>
        <p:sp>
          <p:nvSpPr>
            <p:cNvPr id="31" name="TextBox 30"/>
            <p:cNvSpPr txBox="1"/>
            <p:nvPr/>
          </p:nvSpPr>
          <p:spPr>
            <a:xfrm>
              <a:off x="5143036" y="4572000"/>
              <a:ext cx="343364" cy="369332"/>
            </a:xfrm>
            <a:prstGeom prst="rect">
              <a:avLst/>
            </a:prstGeom>
            <a:noFill/>
          </p:spPr>
          <p:txBody>
            <a:bodyPr wrap="none" rtlCol="0">
              <a:spAutoFit/>
            </a:bodyPr>
            <a:lstStyle/>
            <a:p>
              <a:r>
                <a:rPr lang="en-US" dirty="0" smtClean="0"/>
                <a:t>…</a:t>
              </a:r>
              <a:endParaRPr lang="en-US" dirty="0"/>
            </a:p>
          </p:txBody>
        </p:sp>
      </p:grpSp>
      <p:grpSp>
        <p:nvGrpSpPr>
          <p:cNvPr id="25" name="Group 24"/>
          <p:cNvGrpSpPr/>
          <p:nvPr/>
        </p:nvGrpSpPr>
        <p:grpSpPr>
          <a:xfrm>
            <a:off x="3619500" y="4106849"/>
            <a:ext cx="2514600" cy="465151"/>
            <a:chOff x="3619500" y="4106849"/>
            <a:chExt cx="2514600" cy="465151"/>
          </a:xfrm>
        </p:grpSpPr>
        <p:cxnSp>
          <p:nvCxnSpPr>
            <p:cNvPr id="41" name="Straight Connector 40"/>
            <p:cNvCxnSpPr>
              <a:stCxn id="10" idx="4"/>
              <a:endCxn id="26" idx="0"/>
            </p:cNvCxnSpPr>
            <p:nvPr/>
          </p:nvCxnSpPr>
          <p:spPr>
            <a:xfrm flipH="1">
              <a:off x="3848100" y="4106849"/>
              <a:ext cx="457200" cy="45720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p:cNvCxnSpPr>
              <a:stCxn id="10" idx="4"/>
              <a:endCxn id="27" idx="0"/>
            </p:cNvCxnSpPr>
            <p:nvPr/>
          </p:nvCxnSpPr>
          <p:spPr>
            <a:xfrm>
              <a:off x="4305300" y="4106849"/>
              <a:ext cx="381000" cy="453224"/>
            </a:xfrm>
            <a:prstGeom prst="line">
              <a:avLst/>
            </a:prstGeom>
          </p:spPr>
          <p:style>
            <a:lnRef idx="3">
              <a:schemeClr val="dk1"/>
            </a:lnRef>
            <a:fillRef idx="0">
              <a:schemeClr val="dk1"/>
            </a:fillRef>
            <a:effectRef idx="2">
              <a:schemeClr val="dk1"/>
            </a:effectRef>
            <a:fontRef idx="minor">
              <a:schemeClr val="tx1"/>
            </a:fontRef>
          </p:style>
        </p:cxnSp>
        <p:grpSp>
          <p:nvGrpSpPr>
            <p:cNvPr id="22" name="Group 21"/>
            <p:cNvGrpSpPr/>
            <p:nvPr/>
          </p:nvGrpSpPr>
          <p:grpSpPr>
            <a:xfrm>
              <a:off x="3619500" y="4106849"/>
              <a:ext cx="2514600" cy="465151"/>
              <a:chOff x="3619500" y="4106849"/>
              <a:chExt cx="2514600" cy="465151"/>
            </a:xfrm>
          </p:grpSpPr>
          <p:cxnSp>
            <p:nvCxnSpPr>
              <p:cNvPr id="32" name="Straight Connector 31"/>
              <p:cNvCxnSpPr>
                <a:stCxn id="9" idx="4"/>
                <a:endCxn id="26" idx="0"/>
              </p:cNvCxnSpPr>
              <p:nvPr/>
            </p:nvCxnSpPr>
            <p:spPr>
              <a:xfrm>
                <a:off x="3619500" y="4106849"/>
                <a:ext cx="228600" cy="45720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p:cNvCxnSpPr>
                <a:stCxn id="9" idx="4"/>
                <a:endCxn id="27" idx="0"/>
              </p:cNvCxnSpPr>
              <p:nvPr/>
            </p:nvCxnSpPr>
            <p:spPr>
              <a:xfrm>
                <a:off x="3619500" y="4106849"/>
                <a:ext cx="1066800" cy="453224"/>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p:cNvCxnSpPr>
                <a:stCxn id="9" idx="4"/>
                <a:endCxn id="30" idx="0"/>
              </p:cNvCxnSpPr>
              <p:nvPr/>
            </p:nvCxnSpPr>
            <p:spPr>
              <a:xfrm>
                <a:off x="3619500" y="4106849"/>
                <a:ext cx="2286000" cy="465151"/>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p:cNvCxnSpPr>
                <a:stCxn id="10" idx="4"/>
                <a:endCxn id="30" idx="0"/>
              </p:cNvCxnSpPr>
              <p:nvPr/>
            </p:nvCxnSpPr>
            <p:spPr>
              <a:xfrm>
                <a:off x="4305300" y="4106849"/>
                <a:ext cx="1600200" cy="465151"/>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p:cNvCxnSpPr>
                <a:stCxn id="11" idx="4"/>
                <a:endCxn id="27" idx="0"/>
              </p:cNvCxnSpPr>
              <p:nvPr/>
            </p:nvCxnSpPr>
            <p:spPr>
              <a:xfrm flipH="1">
                <a:off x="4686300" y="4106849"/>
                <a:ext cx="304800" cy="453224"/>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p:cNvCxnSpPr>
                <a:stCxn id="11" idx="4"/>
                <a:endCxn id="30" idx="0"/>
              </p:cNvCxnSpPr>
              <p:nvPr/>
            </p:nvCxnSpPr>
            <p:spPr>
              <a:xfrm>
                <a:off x="4991100" y="4106849"/>
                <a:ext cx="914400" cy="465151"/>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p:cNvCxnSpPr>
                <a:stCxn id="13" idx="4"/>
                <a:endCxn id="26" idx="0"/>
              </p:cNvCxnSpPr>
              <p:nvPr/>
            </p:nvCxnSpPr>
            <p:spPr>
              <a:xfrm flipH="1">
                <a:off x="3848100" y="4106849"/>
                <a:ext cx="2286000" cy="45720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p:cNvCxnSpPr>
                <a:stCxn id="13" idx="4"/>
                <a:endCxn id="27" idx="0"/>
              </p:cNvCxnSpPr>
              <p:nvPr/>
            </p:nvCxnSpPr>
            <p:spPr>
              <a:xfrm flipH="1">
                <a:off x="4686300" y="4106849"/>
                <a:ext cx="1447800" cy="453224"/>
              </a:xfrm>
              <a:prstGeom prst="line">
                <a:avLst/>
              </a:prstGeom>
            </p:spPr>
            <p:style>
              <a:lnRef idx="3">
                <a:schemeClr val="dk1"/>
              </a:lnRef>
              <a:fillRef idx="0">
                <a:schemeClr val="dk1"/>
              </a:fillRef>
              <a:effectRef idx="2">
                <a:schemeClr val="dk1"/>
              </a:effectRef>
              <a:fontRef idx="minor">
                <a:schemeClr val="tx1"/>
              </a:fontRef>
            </p:style>
          </p:cxnSp>
        </p:grpSp>
        <p:cxnSp>
          <p:nvCxnSpPr>
            <p:cNvPr id="62" name="Straight Connector 61"/>
            <p:cNvCxnSpPr>
              <a:stCxn id="13" idx="4"/>
              <a:endCxn id="30" idx="0"/>
            </p:cNvCxnSpPr>
            <p:nvPr/>
          </p:nvCxnSpPr>
          <p:spPr>
            <a:xfrm flipH="1">
              <a:off x="5905500" y="4106849"/>
              <a:ext cx="228600" cy="465151"/>
            </a:xfrm>
            <a:prstGeom prst="line">
              <a:avLst/>
            </a:prstGeom>
          </p:spPr>
          <p:style>
            <a:lnRef idx="3">
              <a:schemeClr val="dk1"/>
            </a:lnRef>
            <a:fillRef idx="0">
              <a:schemeClr val="dk1"/>
            </a:fillRef>
            <a:effectRef idx="2">
              <a:schemeClr val="dk1"/>
            </a:effectRef>
            <a:fontRef idx="minor">
              <a:schemeClr val="tx1"/>
            </a:fontRef>
          </p:style>
        </p:cxnSp>
      </p:grpSp>
      <p:sp>
        <p:nvSpPr>
          <p:cNvPr id="65" name="Right Arrow 64"/>
          <p:cNvSpPr/>
          <p:nvPr/>
        </p:nvSpPr>
        <p:spPr>
          <a:xfrm>
            <a:off x="533400" y="3028381"/>
            <a:ext cx="2133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Local Extractor</a:t>
            </a:r>
            <a:endParaRPr lang="en-US" dirty="0"/>
          </a:p>
        </p:txBody>
      </p:sp>
      <p:sp>
        <p:nvSpPr>
          <p:cNvPr id="66" name="Right Arrow 65"/>
          <p:cNvSpPr/>
          <p:nvPr/>
        </p:nvSpPr>
        <p:spPr>
          <a:xfrm>
            <a:off x="533400" y="4018851"/>
            <a:ext cx="2133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Deterministic OR</a:t>
            </a:r>
            <a:endParaRPr lang="en-US" dirty="0"/>
          </a:p>
        </p:txBody>
      </p:sp>
      <p:sp>
        <p:nvSpPr>
          <p:cNvPr id="67" name="TextBox 66"/>
          <p:cNvSpPr txBox="1"/>
          <p:nvPr/>
        </p:nvSpPr>
        <p:spPr>
          <a:xfrm>
            <a:off x="2534776" y="1853625"/>
            <a:ext cx="4670446" cy="584775"/>
          </a:xfrm>
          <a:prstGeom prst="rect">
            <a:avLst/>
          </a:prstGeom>
          <a:noFill/>
        </p:spPr>
        <p:txBody>
          <a:bodyPr wrap="none" rtlCol="0">
            <a:spAutoFit/>
          </a:bodyPr>
          <a:lstStyle/>
          <a:p>
            <a:r>
              <a:rPr lang="en-US" sz="3200" b="1" dirty="0" smtClean="0"/>
              <a:t>(</a:t>
            </a:r>
            <a:r>
              <a:rPr lang="en-US" sz="3200" b="1" dirty="0"/>
              <a:t>Barack Obama, </a:t>
            </a:r>
            <a:r>
              <a:rPr lang="en-US" sz="3200" b="1" dirty="0" smtClean="0"/>
              <a:t>Honolulu)</a:t>
            </a:r>
            <a:endParaRPr lang="en-US" sz="3200" b="1"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41</a:t>
            </a:fld>
            <a:endParaRPr lang="en-US"/>
          </a:p>
        </p:txBody>
      </p:sp>
      <p:sp>
        <p:nvSpPr>
          <p:cNvPr id="14" name="TextBox 13"/>
          <p:cNvSpPr txBox="1"/>
          <p:nvPr/>
        </p:nvSpPr>
        <p:spPr>
          <a:xfrm>
            <a:off x="5334000" y="1066800"/>
            <a:ext cx="2366097" cy="369332"/>
          </a:xfrm>
          <a:prstGeom prst="rect">
            <a:avLst/>
          </a:prstGeom>
          <a:noFill/>
        </p:spPr>
        <p:txBody>
          <a:bodyPr wrap="none" rtlCol="0">
            <a:spAutoFit/>
          </a:bodyPr>
          <a:lstStyle/>
          <a:p>
            <a:r>
              <a:rPr lang="en-US" dirty="0" smtClean="0"/>
              <a:t>[Hoffmann et. al. 2011]</a:t>
            </a:r>
            <a:endParaRPr lang="en-US" dirty="0"/>
          </a:p>
        </p:txBody>
      </p:sp>
      <p:sp>
        <p:nvSpPr>
          <p:cNvPr id="37" name="Right Arrow 36"/>
          <p:cNvSpPr/>
          <p:nvPr/>
        </p:nvSpPr>
        <p:spPr>
          <a:xfrm flipH="1">
            <a:off x="6781800" y="2611138"/>
            <a:ext cx="16764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Sentences</a:t>
            </a:r>
            <a:endParaRPr lang="en-US" dirty="0"/>
          </a:p>
        </p:txBody>
      </p:sp>
      <p:grpSp>
        <p:nvGrpSpPr>
          <p:cNvPr id="18" name="Group 17"/>
          <p:cNvGrpSpPr/>
          <p:nvPr/>
        </p:nvGrpSpPr>
        <p:grpSpPr>
          <a:xfrm>
            <a:off x="5715000" y="4524090"/>
            <a:ext cx="3317255" cy="1026842"/>
            <a:chOff x="5630231" y="4524090"/>
            <a:chExt cx="3317255" cy="1026842"/>
          </a:xfrm>
        </p:grpSpPr>
        <p:sp>
          <p:nvSpPr>
            <p:cNvPr id="39" name="Right Arrow 38"/>
            <p:cNvSpPr/>
            <p:nvPr/>
          </p:nvSpPr>
          <p:spPr>
            <a:xfrm flipH="1">
              <a:off x="6248400" y="4524090"/>
              <a:ext cx="24384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Aggregate Relations</a:t>
              </a:r>
              <a:endParaRPr lang="en-US" dirty="0"/>
            </a:p>
          </p:txBody>
        </p:sp>
        <p:sp>
          <p:nvSpPr>
            <p:cNvPr id="17" name="TextBox 16"/>
            <p:cNvSpPr txBox="1"/>
            <p:nvPr/>
          </p:nvSpPr>
          <p:spPr>
            <a:xfrm>
              <a:off x="5630231" y="5181600"/>
              <a:ext cx="3317255" cy="369332"/>
            </a:xfrm>
            <a:prstGeom prst="rect">
              <a:avLst/>
            </a:prstGeom>
            <a:noFill/>
          </p:spPr>
          <p:txBody>
            <a:bodyPr wrap="none" rtlCol="0">
              <a:spAutoFit/>
            </a:bodyPr>
            <a:lstStyle/>
            <a:p>
              <a:r>
                <a:rPr lang="en-US" dirty="0" smtClean="0"/>
                <a:t>(</a:t>
              </a:r>
              <a:r>
                <a:rPr lang="en-US" b="1" dirty="0"/>
                <a:t>B</a:t>
              </a:r>
              <a:r>
                <a:rPr lang="en-US" b="1" dirty="0" smtClean="0"/>
                <a:t>orn-In</a:t>
              </a:r>
              <a:r>
                <a:rPr lang="en-US" dirty="0" smtClean="0"/>
                <a:t>, </a:t>
              </a:r>
              <a:r>
                <a:rPr lang="en-US" b="1" dirty="0" smtClean="0"/>
                <a:t>Lived-In</a:t>
              </a:r>
              <a:r>
                <a:rPr lang="en-US" dirty="0" smtClean="0"/>
                <a:t>, children, etc…)</a:t>
              </a:r>
              <a:endParaRPr lang="en-US" dirty="0"/>
            </a:p>
          </p:txBody>
        </p:sp>
      </p:grpSp>
      <mc:AlternateContent xmlns:mc="http://schemas.openxmlformats.org/markup-compatibility/2006" xmlns:a14="http://schemas.microsoft.com/office/drawing/2010/main">
        <mc:Choice Requires="a14">
          <p:sp>
            <p:nvSpPr>
              <p:cNvPr id="42" name="TextBox 41"/>
              <p:cNvSpPr txBox="1"/>
              <p:nvPr/>
            </p:nvSpPr>
            <p:spPr>
              <a:xfrm>
                <a:off x="47151" y="3551919"/>
                <a:ext cx="32655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𝑧</m:t>
                              </m:r>
                            </m:e>
                            <m:sub>
                              <m:r>
                                <a:rPr lang="en-US" b="0" i="1" smtClean="0">
                                  <a:latin typeface="Cambria Math"/>
                                </a:rPr>
                                <m:t>𝑖</m:t>
                              </m:r>
                            </m:sub>
                          </m:sSub>
                          <m:r>
                            <a:rPr lang="en-US" b="0" i="1" smtClean="0">
                              <a:latin typeface="Cambria Math"/>
                            </a:rPr>
                            <m:t>=</m:t>
                          </m:r>
                          <m:r>
                            <a:rPr lang="en-US" b="0" i="1" smtClean="0">
                              <a:latin typeface="Cambria Math"/>
                            </a:rPr>
                            <m:t>𝑟</m:t>
                          </m:r>
                        </m:e>
                        <m:e>
                          <m:sSub>
                            <m:sSubPr>
                              <m:ctrlPr>
                                <a:rPr lang="en-US" b="0" i="1" smtClean="0">
                                  <a:latin typeface="Cambria Math"/>
                                </a:rPr>
                              </m:ctrlPr>
                            </m:sSubPr>
                            <m:e>
                              <m:r>
                                <a:rPr lang="en-US" b="0" i="1" smtClean="0">
                                  <a:latin typeface="Cambria Math"/>
                                </a:rPr>
                                <m:t>𝑠</m:t>
                              </m:r>
                            </m:e>
                            <m:sub>
                              <m:r>
                                <a:rPr lang="en-US" b="0" i="1" smtClean="0">
                                  <a:latin typeface="Cambria Math"/>
                                </a:rPr>
                                <m:t>𝑖</m:t>
                              </m:r>
                            </m:sub>
                          </m:sSub>
                        </m:e>
                      </m:d>
                      <m:r>
                        <a:rPr lang="en-US" b="0" i="1" smtClean="0">
                          <a:latin typeface="Cambria Math"/>
                        </a:rPr>
                        <m:t>∝</m:t>
                      </m:r>
                      <m:r>
                        <m:rPr>
                          <m:sty m:val="p"/>
                        </m:rPr>
                        <a:rPr lang="en-US" b="0" i="0" smtClean="0">
                          <a:latin typeface="Cambria Math"/>
                        </a:rPr>
                        <m:t>exp</m:t>
                      </m:r>
                      <m:r>
                        <a:rPr lang="en-US" b="0" i="1" smtClean="0">
                          <a:latin typeface="Cambria Math"/>
                        </a:rPr>
                        <m:t>⁡(</m:t>
                      </m:r>
                      <m:r>
                        <a:rPr lang="en-US" b="0" i="1" smtClean="0">
                          <a:latin typeface="Cambria Math"/>
                        </a:rPr>
                        <m:t>𝜃</m:t>
                      </m:r>
                      <m:r>
                        <a:rPr lang="en-US" b="0" i="1" smtClean="0">
                          <a:latin typeface="Cambria Math"/>
                        </a:rPr>
                        <m:t>⋅</m:t>
                      </m:r>
                      <m:r>
                        <a:rPr lang="en-US" b="0" i="1" smtClean="0">
                          <a:latin typeface="Cambria Math"/>
                        </a:rPr>
                        <m:t>𝑓</m:t>
                      </m:r>
                      <m:d>
                        <m:dPr>
                          <m:ctrlPr>
                            <a:rPr lang="en-US" b="0" i="1" smtClean="0">
                              <a:latin typeface="Cambria Math"/>
                            </a:rPr>
                          </m:ctrlPr>
                        </m:dPr>
                        <m:e>
                          <m:sSub>
                            <m:sSubPr>
                              <m:ctrlPr>
                                <a:rPr lang="en-US" b="0" i="1" smtClean="0">
                                  <a:latin typeface="Cambria Math"/>
                                </a:rPr>
                              </m:ctrlPr>
                            </m:sSubPr>
                            <m:e>
                              <m:r>
                                <a:rPr lang="en-US" b="0" i="1" smtClean="0">
                                  <a:latin typeface="Cambria Math"/>
                                </a:rPr>
                                <m:t>𝑠</m:t>
                              </m:r>
                            </m:e>
                            <m:sub>
                              <m:r>
                                <a:rPr lang="en-US" b="0" i="1" smtClean="0">
                                  <a:latin typeface="Cambria Math"/>
                                </a:rPr>
                                <m:t>𝑖</m:t>
                              </m:r>
                            </m:sub>
                          </m:sSub>
                          <m:r>
                            <a:rPr lang="en-US" b="0" i="1" smtClean="0">
                              <a:latin typeface="Cambria Math"/>
                            </a:rPr>
                            <m:t>,</m:t>
                          </m:r>
                          <m:r>
                            <a:rPr lang="en-US" b="0" i="1" smtClean="0">
                              <a:latin typeface="Cambria Math"/>
                            </a:rPr>
                            <m:t>𝑟</m:t>
                          </m:r>
                        </m:e>
                      </m:d>
                      <m:r>
                        <a:rPr lang="en-US" b="0" i="1" smtClean="0">
                          <a:latin typeface="Cambria Math"/>
                        </a:rPr>
                        <m:t>)</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47151" y="3551919"/>
                <a:ext cx="3265573" cy="369332"/>
              </a:xfrm>
              <a:prstGeom prst="rect">
                <a:avLst/>
              </a:prstGeom>
              <a:blipFill rotWithShape="1">
                <a:blip r:embed="rId14"/>
                <a:stretch>
                  <a:fillRect b="-13333"/>
                </a:stretch>
              </a:blipFill>
            </p:spPr>
            <p:txBody>
              <a:bodyPr/>
              <a:lstStyle/>
              <a:p>
                <a:r>
                  <a:rPr lang="en-US">
                    <a:noFill/>
                  </a:rPr>
                  <a:t> </a:t>
                </a:r>
              </a:p>
            </p:txBody>
          </p:sp>
        </mc:Fallback>
      </mc:AlternateContent>
      <p:sp>
        <p:nvSpPr>
          <p:cNvPr id="43" name="Right Arrow 42"/>
          <p:cNvSpPr/>
          <p:nvPr/>
        </p:nvSpPr>
        <p:spPr>
          <a:xfrm flipH="1">
            <a:off x="6748940" y="3525539"/>
            <a:ext cx="2133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Relation mentions</a:t>
            </a:r>
            <a:endParaRPr lang="en-US" dirty="0"/>
          </a:p>
        </p:txBody>
      </p:sp>
      <p:sp>
        <p:nvSpPr>
          <p:cNvPr id="49" name="Right Arrow 48"/>
          <p:cNvSpPr/>
          <p:nvPr/>
        </p:nvSpPr>
        <p:spPr>
          <a:xfrm rot="16200000">
            <a:off x="4487109" y="5300662"/>
            <a:ext cx="866775"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pSp>
        <p:nvGrpSpPr>
          <p:cNvPr id="51" name="Group 50"/>
          <p:cNvGrpSpPr/>
          <p:nvPr/>
        </p:nvGrpSpPr>
        <p:grpSpPr>
          <a:xfrm>
            <a:off x="403102" y="5257800"/>
            <a:ext cx="2949698" cy="923330"/>
            <a:chOff x="631702" y="1062849"/>
            <a:chExt cx="2949698" cy="923330"/>
          </a:xfrm>
        </p:grpSpPr>
        <mc:AlternateContent xmlns:mc="http://schemas.openxmlformats.org/markup-compatibility/2006" xmlns:a14="http://schemas.microsoft.com/office/drawing/2010/main">
          <mc:Choice Requires="a14">
            <p:sp>
              <p:nvSpPr>
                <p:cNvPr id="52" name="TextBox 51"/>
                <p:cNvSpPr txBox="1"/>
                <p:nvPr/>
              </p:nvSpPr>
              <p:spPr>
                <a:xfrm>
                  <a:off x="1840859" y="1143000"/>
                  <a:ext cx="1740541" cy="7630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a:rPr>
                            </m:ctrlPr>
                          </m:naryPr>
                          <m:sub>
                            <m:r>
                              <a:rPr lang="en-US" b="0" i="1" smtClean="0">
                                <a:latin typeface="Cambria Math"/>
                              </a:rPr>
                              <m:t>𝑧</m:t>
                            </m:r>
                          </m:sub>
                          <m:sup/>
                          <m:e>
                            <m:r>
                              <a:rPr lang="en-US" i="1">
                                <a:latin typeface="Cambria Math"/>
                              </a:rPr>
                              <m:t>𝑃</m:t>
                            </m:r>
                            <m:r>
                              <a:rPr lang="en-US" i="1">
                                <a:latin typeface="Cambria Math"/>
                              </a:rPr>
                              <m:t>(</m:t>
                            </m:r>
                            <m:r>
                              <a:rPr lang="en-US" i="1">
                                <a:latin typeface="Cambria Math"/>
                              </a:rPr>
                              <m:t>𝑧</m:t>
                            </m:r>
                            <m:r>
                              <a:rPr lang="en-US" i="1">
                                <a:latin typeface="Cambria Math"/>
                              </a:rPr>
                              <m:t>,</m:t>
                            </m:r>
                            <m:r>
                              <a:rPr lang="en-US" i="1">
                                <a:latin typeface="Cambria Math"/>
                              </a:rPr>
                              <m:t>𝑑</m:t>
                            </m:r>
                            <m:r>
                              <a:rPr lang="en-US" i="1">
                                <a:latin typeface="Cambria Math"/>
                              </a:rPr>
                              <m:t>|</m:t>
                            </m:r>
                            <m:r>
                              <a:rPr lang="en-US" i="1">
                                <a:latin typeface="Cambria Math"/>
                              </a:rPr>
                              <m:t>𝑠</m:t>
                            </m:r>
                            <m:r>
                              <a:rPr lang="en-US" i="1">
                                <a:latin typeface="Cambria Math"/>
                              </a:rPr>
                              <m:t>;</m:t>
                            </m:r>
                            <m:r>
                              <a:rPr lang="en-US" i="1">
                                <a:latin typeface="Cambria Math"/>
                              </a:rPr>
                              <m:t>𝜃</m:t>
                            </m:r>
                            <m:r>
                              <a:rPr lang="en-US" i="1">
                                <a:latin typeface="Cambria Math"/>
                              </a:rPr>
                              <m:t>)</m:t>
                            </m:r>
                            <m:r>
                              <m:rPr>
                                <m:nor/>
                              </m:rPr>
                              <a:rPr lang="en-US" dirty="0"/>
                              <m:t> </m:t>
                            </m:r>
                          </m:e>
                        </m:nary>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1840859" y="1143000"/>
                  <a:ext cx="1740541" cy="763029"/>
                </a:xfrm>
                <a:prstGeom prst="rect">
                  <a:avLst/>
                </a:prstGeom>
                <a:blipFill rotWithShape="1">
                  <a:blip r:embed="rId16"/>
                  <a:stretch>
                    <a:fillRect/>
                  </a:stretch>
                </a:blipFill>
              </p:spPr>
              <p:txBody>
                <a:bodyPr/>
                <a:lstStyle/>
                <a:p>
                  <a:r>
                    <a:rPr lang="en-US">
                      <a:noFill/>
                    </a:rPr>
                    <a:t> </a:t>
                  </a:r>
                </a:p>
              </p:txBody>
            </p:sp>
          </mc:Fallback>
        </mc:AlternateContent>
        <p:sp>
          <p:nvSpPr>
            <p:cNvPr id="54" name="TextBox 53"/>
            <p:cNvSpPr txBox="1"/>
            <p:nvPr/>
          </p:nvSpPr>
          <p:spPr>
            <a:xfrm>
              <a:off x="631702" y="1062849"/>
              <a:ext cx="1263487" cy="923330"/>
            </a:xfrm>
            <a:prstGeom prst="rect">
              <a:avLst/>
            </a:prstGeom>
            <a:noFill/>
          </p:spPr>
          <p:txBody>
            <a:bodyPr wrap="none" rtlCol="0">
              <a:spAutoFit/>
            </a:bodyPr>
            <a:lstStyle/>
            <a:p>
              <a:r>
                <a:rPr lang="en-US" dirty="0" smtClean="0"/>
                <a:t>Maximize</a:t>
              </a:r>
            </a:p>
            <a:p>
              <a:r>
                <a:rPr lang="en-US" dirty="0" smtClean="0"/>
                <a:t>Conditional</a:t>
              </a:r>
            </a:p>
            <a:p>
              <a:r>
                <a:rPr lang="en-US" dirty="0" smtClean="0"/>
                <a:t>Likelihood</a:t>
              </a:r>
              <a:endParaRPr lang="en-US" dirty="0"/>
            </a:p>
          </p:txBody>
        </p:sp>
      </p:grpSp>
      <p:pic>
        <p:nvPicPr>
          <p:cNvPr id="55" name="Picture 2" descr="http://img.freebase.com/api/trans/raw/m/04stkz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29871" y="6181130"/>
            <a:ext cx="2381250" cy="51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0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37" grpId="0" animBg="1"/>
      <p:bldP spid="42" grpId="0"/>
      <p:bldP spid="43" grpId="0" animBg="1"/>
      <p:bldP spid="4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mc:AlternateContent xmlns:mc="http://schemas.openxmlformats.org/markup-compatibility/2006" xmlns:a14="http://schemas.microsoft.com/office/drawing/2010/main">
        <mc:Choice Requires="a14">
          <p:sp>
            <p:nvSpPr>
              <p:cNvPr id="33" name="TextBox 32"/>
              <p:cNvSpPr txBox="1"/>
              <p:nvPr/>
            </p:nvSpPr>
            <p:spPr>
              <a:xfrm>
                <a:off x="477707" y="2667000"/>
                <a:ext cx="8056693" cy="635367"/>
              </a:xfrm>
              <a:prstGeom prst="rect">
                <a:avLst/>
              </a:prstGeom>
              <a:noFill/>
            </p:spPr>
            <p:txBody>
              <a:bodyPr wrap="none" rtlCol="0">
                <a:spAutoFit/>
              </a:bodyPr>
              <a:lstStyle/>
              <a:p>
                <a14:m>
                  <m:oMath xmlns:m="http://schemas.openxmlformats.org/officeDocument/2006/math">
                    <m:f>
                      <m:fPr>
                        <m:ctrlPr>
                          <a:rPr lang="en-US" sz="2400" i="1" smtClean="0">
                            <a:latin typeface="Cambria Math"/>
                          </a:rPr>
                        </m:ctrlPr>
                      </m:fPr>
                      <m:num>
                        <m:r>
                          <a:rPr lang="en-US" sz="2400" i="1" smtClean="0">
                            <a:latin typeface="Cambria Math"/>
                          </a:rPr>
                          <m:t>𝜕</m:t>
                        </m:r>
                        <m:sSub>
                          <m:sSubPr>
                            <m:ctrlPr>
                              <a:rPr lang="en-US" sz="2400" b="0" i="1" smtClean="0">
                                <a:latin typeface="Cambria Math"/>
                              </a:rPr>
                            </m:ctrlPr>
                          </m:sSubPr>
                          <m:e>
                            <m:r>
                              <m:rPr>
                                <m:sty m:val="p"/>
                              </m:rPr>
                              <a:rPr lang="en-US" sz="2400" b="0" i="0" smtClean="0">
                                <a:latin typeface="Cambria Math"/>
                              </a:rPr>
                              <m:t>log</m:t>
                            </m:r>
                            <m:r>
                              <a:rPr lang="en-US" sz="2400" b="0" i="1" smtClean="0">
                                <a:latin typeface="Cambria Math"/>
                              </a:rPr>
                              <m:t>⁡</m:t>
                            </m:r>
                            <m:r>
                              <a:rPr lang="en-US" sz="2400" b="0" i="1" smtClean="0">
                                <a:latin typeface="Cambria Math"/>
                              </a:rPr>
                              <m:t>𝑂</m:t>
                            </m:r>
                          </m:e>
                          <m:sub>
                            <m:r>
                              <a:rPr lang="en-US" sz="2400" b="0" i="1" smtClean="0">
                                <a:latin typeface="Cambria Math"/>
                              </a:rPr>
                              <m:t>𝑖</m:t>
                            </m:r>
                          </m:sub>
                        </m:sSub>
                        <m:r>
                          <a:rPr lang="en-US" sz="2400" b="0" i="1" smtClean="0">
                            <a:latin typeface="Cambria Math"/>
                          </a:rPr>
                          <m:t>(</m:t>
                        </m:r>
                        <m:r>
                          <a:rPr lang="en-US" sz="2400" b="0" i="1" smtClean="0">
                            <a:latin typeface="Cambria Math"/>
                          </a:rPr>
                          <m:t>𝜃</m:t>
                        </m:r>
                        <m:r>
                          <a:rPr lang="en-US" sz="2400" b="0" i="1" smtClean="0">
                            <a:latin typeface="Cambria Math"/>
                          </a:rPr>
                          <m:t>)</m:t>
                        </m:r>
                      </m:num>
                      <m:den>
                        <m:r>
                          <a:rPr lang="en-US" sz="2400" i="1" smtClean="0">
                            <a:latin typeface="Cambria Math"/>
                          </a:rPr>
                          <m:t>𝜕</m:t>
                        </m:r>
                        <m:r>
                          <a:rPr lang="en-US" sz="2400" b="0" i="1" smtClean="0">
                            <a:latin typeface="Cambria Math"/>
                          </a:rPr>
                          <m:t>𝜃</m:t>
                        </m:r>
                      </m:den>
                    </m:f>
                    <m:r>
                      <a:rPr lang="en-US" sz="2400" b="0" i="1" smtClean="0">
                        <a:latin typeface="Cambria Math"/>
                      </a:rPr>
                      <m:t>=</m:t>
                    </m:r>
                    <m:sSub>
                      <m:sSubPr>
                        <m:ctrlPr>
                          <a:rPr lang="en-US" sz="2400" b="0" i="1" smtClean="0">
                            <a:latin typeface="Cambria Math"/>
                          </a:rPr>
                        </m:ctrlPr>
                      </m:sSubPr>
                      <m:e>
                        <m:r>
                          <a:rPr lang="en-US" sz="2400" b="0" i="1" smtClean="0">
                            <a:latin typeface="Cambria Math"/>
                          </a:rPr>
                          <m:t>𝐸</m:t>
                        </m:r>
                      </m:e>
                      <m:sub>
                        <m:r>
                          <a:rPr lang="en-US" sz="2400" b="0" i="1" smtClean="0">
                            <a:latin typeface="Cambria Math"/>
                          </a:rPr>
                          <m:t>𝑝</m:t>
                        </m:r>
                        <m:d>
                          <m:dPr>
                            <m:ctrlPr>
                              <a:rPr lang="en-US" sz="2400" b="0" i="1" smtClean="0">
                                <a:latin typeface="Cambria Math"/>
                              </a:rPr>
                            </m:ctrlPr>
                          </m:dPr>
                          <m:e>
                            <m:r>
                              <a:rPr lang="en-US" sz="2400" b="0" i="1" smtClean="0">
                                <a:latin typeface="Cambria Math"/>
                              </a:rPr>
                              <m:t>𝑧</m:t>
                            </m:r>
                          </m:e>
                          <m:e>
                            <m:r>
                              <a:rPr lang="en-US" sz="2400" b="0" i="1" smtClean="0">
                                <a:latin typeface="Cambria Math"/>
                              </a:rPr>
                              <m:t>𝑠</m:t>
                            </m:r>
                            <m:r>
                              <a:rPr lang="en-US" sz="2400" b="0" i="1" smtClean="0">
                                <a:latin typeface="Cambria Math"/>
                              </a:rPr>
                              <m:t>,</m:t>
                            </m:r>
                            <m:r>
                              <a:rPr lang="en-US" sz="2400" b="0" i="1" smtClean="0">
                                <a:latin typeface="Cambria Math"/>
                              </a:rPr>
                              <m:t>𝑑</m:t>
                            </m:r>
                            <m:r>
                              <a:rPr lang="en-US" sz="2400" b="0" i="1" smtClean="0">
                                <a:latin typeface="Cambria Math"/>
                              </a:rPr>
                              <m:t>;</m:t>
                            </m:r>
                            <m:r>
                              <a:rPr lang="en-US" sz="2400" b="0" i="1" smtClean="0">
                                <a:latin typeface="Cambria Math"/>
                              </a:rPr>
                              <m:t>𝜃</m:t>
                            </m:r>
                          </m:e>
                        </m:d>
                      </m:sub>
                    </m:sSub>
                    <m:d>
                      <m:dPr>
                        <m:ctrlPr>
                          <a:rPr lang="en-US" sz="2400" b="0" i="1" smtClean="0">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smtClean="0"/>
                  <a:t> - </a:t>
                </a:r>
                <a14:m>
                  <m:oMath xmlns:m="http://schemas.openxmlformats.org/officeDocument/2006/math">
                    <m:sSub>
                      <m:sSubPr>
                        <m:ctrlPr>
                          <a:rPr lang="en-US" sz="2400" i="1">
                            <a:latin typeface="Cambria Math"/>
                          </a:rPr>
                        </m:ctrlPr>
                      </m:sSubPr>
                      <m:e>
                        <m:r>
                          <a:rPr lang="en-US" sz="2400" i="1">
                            <a:latin typeface="Cambria Math"/>
                          </a:rPr>
                          <m:t>𝐸</m:t>
                        </m:r>
                      </m:e>
                      <m:sub>
                        <m:r>
                          <a:rPr lang="en-US" sz="2400" i="1">
                            <a:latin typeface="Cambria Math"/>
                          </a:rPr>
                          <m:t>𝑝</m:t>
                        </m:r>
                        <m:d>
                          <m:dPr>
                            <m:ctrlPr>
                              <a:rPr lang="en-US" sz="2400" i="1">
                                <a:latin typeface="Cambria Math"/>
                              </a:rPr>
                            </m:ctrlPr>
                          </m:dPr>
                          <m:e>
                            <m:r>
                              <a:rPr lang="en-US" sz="2400" b="0" i="1" smtClean="0">
                                <a:latin typeface="Cambria Math"/>
                              </a:rPr>
                              <m:t>𝑑</m:t>
                            </m:r>
                            <m:r>
                              <a:rPr lang="en-US" sz="2400" b="0" i="1" smtClean="0">
                                <a:latin typeface="Cambria Math"/>
                              </a:rPr>
                              <m:t>,</m:t>
                            </m:r>
                            <m:r>
                              <a:rPr lang="en-US" sz="2400" i="1">
                                <a:latin typeface="Cambria Math"/>
                              </a:rPr>
                              <m:t>𝑧</m:t>
                            </m:r>
                          </m:e>
                          <m:e>
                            <m:r>
                              <a:rPr lang="en-US" sz="2400" i="1">
                                <a:latin typeface="Cambria Math"/>
                              </a:rPr>
                              <m:t>𝑠</m:t>
                            </m:r>
                            <m:r>
                              <a:rPr lang="en-US" sz="2400" i="1">
                                <a:latin typeface="Cambria Math"/>
                              </a:rPr>
                              <m:t>;</m:t>
                            </m:r>
                            <m:r>
                              <a:rPr lang="en-US" sz="2400" i="1">
                                <a:latin typeface="Cambria Math"/>
                              </a:rPr>
                              <m:t>𝜃</m:t>
                            </m:r>
                          </m:e>
                        </m:d>
                      </m:sub>
                    </m:sSub>
                    <m:d>
                      <m:dPr>
                        <m:ctrlPr>
                          <a:rPr lang="en-US" sz="2400" i="1">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a:t> </a:t>
                </a:r>
                <a:r>
                  <a:rPr lang="en-US" sz="2400" dirty="0" smtClean="0"/>
                  <a:t> </a:t>
                </a:r>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477707" y="2667000"/>
                <a:ext cx="8056693" cy="635367"/>
              </a:xfrm>
              <a:prstGeom prst="rect">
                <a:avLst/>
              </a:prstGeom>
              <a:blipFill rotWithShape="1">
                <a:blip r:embed="rId3"/>
                <a:stretch>
                  <a:fillRect b="-86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42240" y="3429000"/>
                <a:ext cx="8854988" cy="635367"/>
              </a:xfrm>
              <a:prstGeom prst="rect">
                <a:avLst/>
              </a:prstGeom>
              <a:noFill/>
            </p:spPr>
            <p:txBody>
              <a:bodyPr wrap="none" rtlCol="0">
                <a:spAutoFit/>
              </a:bodyPr>
              <a:lstStyle/>
              <a:p>
                <a14:m>
                  <m:oMath xmlns:m="http://schemas.openxmlformats.org/officeDocument/2006/math">
                    <m:f>
                      <m:fPr>
                        <m:ctrlPr>
                          <a:rPr lang="en-US" sz="2400" i="1" smtClean="0">
                            <a:latin typeface="Cambria Math"/>
                          </a:rPr>
                        </m:ctrlPr>
                      </m:fPr>
                      <m:num>
                        <m:r>
                          <a:rPr lang="en-US" sz="2400" i="1" smtClean="0">
                            <a:latin typeface="Cambria Math"/>
                          </a:rPr>
                          <m:t>𝜕</m:t>
                        </m:r>
                        <m:sSub>
                          <m:sSubPr>
                            <m:ctrlPr>
                              <a:rPr lang="en-US" sz="2400" b="0" i="1" smtClean="0">
                                <a:latin typeface="Cambria Math"/>
                              </a:rPr>
                            </m:ctrlPr>
                          </m:sSubPr>
                          <m:e>
                            <m:r>
                              <m:rPr>
                                <m:sty m:val="p"/>
                              </m:rPr>
                              <a:rPr lang="en-US" sz="2400" b="0" i="0" smtClean="0">
                                <a:latin typeface="Cambria Math"/>
                              </a:rPr>
                              <m:t>log</m:t>
                            </m:r>
                            <m:r>
                              <a:rPr lang="en-US" sz="2400" b="0" i="1" smtClean="0">
                                <a:latin typeface="Cambria Math"/>
                              </a:rPr>
                              <m:t>⁡</m:t>
                            </m:r>
                            <m:r>
                              <a:rPr lang="en-US" sz="2400" b="0" i="1" smtClean="0">
                                <a:latin typeface="Cambria Math"/>
                              </a:rPr>
                              <m:t>𝑂</m:t>
                            </m:r>
                          </m:e>
                          <m:sub>
                            <m:r>
                              <a:rPr lang="en-US" sz="2400" b="0" i="1" smtClean="0">
                                <a:latin typeface="Cambria Math"/>
                              </a:rPr>
                              <m:t>𝑖</m:t>
                            </m:r>
                          </m:sub>
                        </m:sSub>
                        <m:r>
                          <a:rPr lang="en-US" sz="2400" b="0" i="1" smtClean="0">
                            <a:latin typeface="Cambria Math"/>
                          </a:rPr>
                          <m:t>(</m:t>
                        </m:r>
                        <m:r>
                          <a:rPr lang="en-US" sz="2400" b="0" i="1" smtClean="0">
                            <a:latin typeface="Cambria Math"/>
                          </a:rPr>
                          <m:t>𝜃</m:t>
                        </m:r>
                        <m:r>
                          <a:rPr lang="en-US" sz="2400" b="0" i="1" smtClean="0">
                            <a:latin typeface="Cambria Math"/>
                          </a:rPr>
                          <m:t>)</m:t>
                        </m:r>
                      </m:num>
                      <m:den>
                        <m:r>
                          <a:rPr lang="en-US" sz="2400" i="1" smtClean="0">
                            <a:latin typeface="Cambria Math"/>
                          </a:rPr>
                          <m:t>𝜕</m:t>
                        </m:r>
                        <m:r>
                          <a:rPr lang="en-US" sz="2400" b="0" i="1" smtClean="0">
                            <a:latin typeface="Cambria Math"/>
                          </a:rPr>
                          <m:t>𝜃</m:t>
                        </m:r>
                      </m:den>
                    </m:f>
                    <m:r>
                      <a:rPr lang="en-US" sz="2400" b="0" i="1" smtClean="0">
                        <a:latin typeface="Cambria Math"/>
                      </a:rPr>
                      <m:t>≈</m:t>
                    </m:r>
                    <m:sSub>
                      <m:sSubPr>
                        <m:ctrlPr>
                          <a:rPr lang="en-US" sz="2400" b="0" i="1" smtClean="0">
                            <a:latin typeface="Cambria Math"/>
                          </a:rPr>
                        </m:ctrlPr>
                      </m:sSubPr>
                      <m:e>
                        <m:r>
                          <a:rPr lang="en-US" sz="2400" b="0" i="1" smtClean="0">
                            <a:latin typeface="Cambria Math"/>
                          </a:rPr>
                          <m:t>𝑚𝑎𝑥</m:t>
                        </m:r>
                      </m:e>
                      <m:sub>
                        <m:r>
                          <a:rPr lang="en-US" sz="2400" b="0" i="1" smtClean="0">
                            <a:latin typeface="Cambria Math"/>
                          </a:rPr>
                          <m:t>𝑝</m:t>
                        </m:r>
                        <m:d>
                          <m:dPr>
                            <m:ctrlPr>
                              <a:rPr lang="en-US" sz="2400" b="0" i="1" smtClean="0">
                                <a:latin typeface="Cambria Math"/>
                              </a:rPr>
                            </m:ctrlPr>
                          </m:dPr>
                          <m:e>
                            <m:r>
                              <a:rPr lang="en-US" sz="2400" b="0" i="1" smtClean="0">
                                <a:latin typeface="Cambria Math"/>
                              </a:rPr>
                              <m:t>𝑧</m:t>
                            </m:r>
                          </m:e>
                          <m:e>
                            <m:r>
                              <a:rPr lang="en-US" sz="2400" b="0" i="1" smtClean="0">
                                <a:latin typeface="Cambria Math"/>
                              </a:rPr>
                              <m:t>𝑠</m:t>
                            </m:r>
                            <m:r>
                              <a:rPr lang="en-US" sz="2400" b="0" i="1" smtClean="0">
                                <a:latin typeface="Cambria Math"/>
                              </a:rPr>
                              <m:t>,</m:t>
                            </m:r>
                            <m:r>
                              <a:rPr lang="en-US" sz="2400" b="0" i="1" smtClean="0">
                                <a:latin typeface="Cambria Math"/>
                              </a:rPr>
                              <m:t>𝑑</m:t>
                            </m:r>
                            <m:r>
                              <a:rPr lang="en-US" sz="2400" b="0" i="1" smtClean="0">
                                <a:latin typeface="Cambria Math"/>
                              </a:rPr>
                              <m:t>;</m:t>
                            </m:r>
                            <m:r>
                              <a:rPr lang="en-US" sz="2400" b="0" i="1" smtClean="0">
                                <a:latin typeface="Cambria Math"/>
                              </a:rPr>
                              <m:t>𝜃</m:t>
                            </m:r>
                          </m:e>
                        </m:d>
                      </m:sub>
                    </m:sSub>
                    <m:d>
                      <m:dPr>
                        <m:ctrlPr>
                          <a:rPr lang="en-US" sz="2400" b="0" i="1" smtClean="0">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smtClean="0"/>
                  <a:t> - </a:t>
                </a:r>
                <a14:m>
                  <m:oMath xmlns:m="http://schemas.openxmlformats.org/officeDocument/2006/math">
                    <m:sSub>
                      <m:sSubPr>
                        <m:ctrlPr>
                          <a:rPr lang="en-US" sz="2400" i="1">
                            <a:latin typeface="Cambria Math"/>
                          </a:rPr>
                        </m:ctrlPr>
                      </m:sSubPr>
                      <m:e>
                        <m:r>
                          <a:rPr lang="en-US" sz="2400" b="0" i="1" smtClean="0">
                            <a:latin typeface="Cambria Math"/>
                          </a:rPr>
                          <m:t>𝑚𝑎𝑥</m:t>
                        </m:r>
                      </m:e>
                      <m:sub>
                        <m:r>
                          <a:rPr lang="en-US" sz="2400" i="1">
                            <a:latin typeface="Cambria Math"/>
                          </a:rPr>
                          <m:t>𝑝</m:t>
                        </m:r>
                        <m:d>
                          <m:dPr>
                            <m:ctrlPr>
                              <a:rPr lang="en-US" sz="2400" i="1">
                                <a:latin typeface="Cambria Math"/>
                              </a:rPr>
                            </m:ctrlPr>
                          </m:dPr>
                          <m:e>
                            <m:r>
                              <a:rPr lang="en-US" sz="2400" b="0" i="1" smtClean="0">
                                <a:latin typeface="Cambria Math"/>
                              </a:rPr>
                              <m:t>𝑑</m:t>
                            </m:r>
                            <m:r>
                              <a:rPr lang="en-US" sz="2400" b="0" i="1" smtClean="0">
                                <a:latin typeface="Cambria Math"/>
                              </a:rPr>
                              <m:t>,</m:t>
                            </m:r>
                            <m:r>
                              <a:rPr lang="en-US" sz="2400" i="1">
                                <a:latin typeface="Cambria Math"/>
                              </a:rPr>
                              <m:t>𝑧</m:t>
                            </m:r>
                          </m:e>
                          <m:e>
                            <m:r>
                              <a:rPr lang="en-US" sz="2400" i="1">
                                <a:latin typeface="Cambria Math"/>
                              </a:rPr>
                              <m:t>𝑠</m:t>
                            </m:r>
                            <m:r>
                              <a:rPr lang="en-US" sz="2400" i="1">
                                <a:latin typeface="Cambria Math"/>
                              </a:rPr>
                              <m:t>;</m:t>
                            </m:r>
                            <m:r>
                              <a:rPr lang="en-US" sz="2400" i="1">
                                <a:latin typeface="Cambria Math"/>
                              </a:rPr>
                              <m:t>𝜃</m:t>
                            </m:r>
                          </m:e>
                        </m:d>
                      </m:sub>
                    </m:sSub>
                    <m:d>
                      <m:dPr>
                        <m:ctrlPr>
                          <a:rPr lang="en-US" sz="2400" i="1">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 </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a:t> </a:t>
                </a:r>
                <a:r>
                  <a:rPr lang="en-US" sz="2400" dirty="0" smtClean="0"/>
                  <a:t> </a:t>
                </a:r>
                <a:endParaRPr lang="en-US"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142240" y="3429000"/>
                <a:ext cx="8854988" cy="635367"/>
              </a:xfrm>
              <a:prstGeom prst="rect">
                <a:avLst/>
              </a:prstGeom>
              <a:blipFill rotWithShape="1">
                <a:blip r:embed="rId4"/>
                <a:stretch>
                  <a:fillRect b="-8654"/>
                </a:stretch>
              </a:blipFill>
            </p:spPr>
            <p:txBody>
              <a:bodyPr/>
              <a:lstStyle/>
              <a:p>
                <a:r>
                  <a:rPr lang="en-US">
                    <a:noFill/>
                  </a:rPr>
                  <a:t> </a:t>
                </a:r>
              </a:p>
            </p:txBody>
          </p:sp>
        </mc:Fallback>
      </mc:AlternateContent>
      <p:grpSp>
        <p:nvGrpSpPr>
          <p:cNvPr id="39" name="Group 38"/>
          <p:cNvGrpSpPr/>
          <p:nvPr/>
        </p:nvGrpSpPr>
        <p:grpSpPr>
          <a:xfrm>
            <a:off x="1143000" y="4648200"/>
            <a:ext cx="6477000" cy="1371600"/>
            <a:chOff x="1371600" y="5105400"/>
            <a:chExt cx="6477000" cy="1371600"/>
          </a:xfrm>
        </p:grpSpPr>
        <p:sp>
          <p:nvSpPr>
            <p:cNvPr id="37" name="Rectangular Callout 36"/>
            <p:cNvSpPr/>
            <p:nvPr/>
          </p:nvSpPr>
          <p:spPr>
            <a:xfrm>
              <a:off x="1371600" y="5105400"/>
              <a:ext cx="2667000" cy="1371600"/>
            </a:xfrm>
            <a:prstGeom prst="wedgeRectCallout">
              <a:avLst>
                <a:gd name="adj1" fmla="val 8109"/>
                <a:gd name="adj2" fmla="val -94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Max assignment to Z’s (conditioned on Freebase)</a:t>
              </a:r>
              <a:endParaRPr lang="en-US" sz="2000" dirty="0"/>
            </a:p>
          </p:txBody>
        </p:sp>
        <p:sp>
          <p:nvSpPr>
            <p:cNvPr id="44" name="Rectangular Callout 43"/>
            <p:cNvSpPr/>
            <p:nvPr/>
          </p:nvSpPr>
          <p:spPr>
            <a:xfrm>
              <a:off x="5181600" y="5105400"/>
              <a:ext cx="2667000" cy="1371600"/>
            </a:xfrm>
            <a:prstGeom prst="wedgeRectCallout">
              <a:avLst>
                <a:gd name="adj1" fmla="val 8109"/>
                <a:gd name="adj2" fmla="val -94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Max assignment to Z’s (unconstrained)</a:t>
              </a:r>
              <a:endParaRPr lang="en-US" sz="2000" dirty="0"/>
            </a:p>
          </p:txBody>
        </p:sp>
      </p:grpSp>
      <p:sp>
        <p:nvSpPr>
          <p:cNvPr id="45" name="Content Placeholder 2"/>
          <p:cNvSpPr>
            <a:spLocks noGrp="1"/>
          </p:cNvSpPr>
          <p:nvPr>
            <p:ph idx="1"/>
          </p:nvPr>
        </p:nvSpPr>
        <p:spPr>
          <a:xfrm>
            <a:off x="457200" y="1384195"/>
            <a:ext cx="8229600" cy="1359005"/>
          </a:xfrm>
        </p:spPr>
        <p:txBody>
          <a:bodyPr>
            <a:normAutofit fontScale="92500" lnSpcReduction="20000"/>
          </a:bodyPr>
          <a:lstStyle/>
          <a:p>
            <a:r>
              <a:rPr lang="en-US" dirty="0" smtClean="0"/>
              <a:t>Structured Perceptron (gradient based update)</a:t>
            </a:r>
          </a:p>
          <a:p>
            <a:pPr lvl="1"/>
            <a:r>
              <a:rPr lang="en-US" dirty="0" smtClean="0"/>
              <a:t>MAP-based learning</a:t>
            </a:r>
          </a:p>
          <a:p>
            <a:r>
              <a:rPr lang="en-US" dirty="0" smtClean="0"/>
              <a:t>Online Learning</a:t>
            </a:r>
            <a:endParaRPr lang="en-US" dirty="0"/>
          </a:p>
        </p:txBody>
      </p:sp>
      <p:grpSp>
        <p:nvGrpSpPr>
          <p:cNvPr id="11" name="Group 10"/>
          <p:cNvGrpSpPr/>
          <p:nvPr/>
        </p:nvGrpSpPr>
        <p:grpSpPr>
          <a:xfrm>
            <a:off x="1143000" y="4648200"/>
            <a:ext cx="6477000" cy="1371600"/>
            <a:chOff x="1371600" y="5105400"/>
            <a:chExt cx="6477000" cy="1371600"/>
          </a:xfrm>
        </p:grpSpPr>
        <p:sp>
          <p:nvSpPr>
            <p:cNvPr id="12" name="Rectangular Callout 11"/>
            <p:cNvSpPr/>
            <p:nvPr/>
          </p:nvSpPr>
          <p:spPr>
            <a:xfrm>
              <a:off x="1371600" y="5105400"/>
              <a:ext cx="2667000" cy="1371600"/>
            </a:xfrm>
            <a:prstGeom prst="wedgeRectCallout">
              <a:avLst>
                <a:gd name="adj1" fmla="val 8109"/>
                <a:gd name="adj2" fmla="val -94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Weighted Edge Cover Problem</a:t>
              </a:r>
            </a:p>
            <a:p>
              <a:pPr algn="ctr"/>
              <a:r>
                <a:rPr lang="en-US" sz="2000" dirty="0" smtClean="0"/>
                <a:t>(can be solved exactly)</a:t>
              </a:r>
              <a:endParaRPr lang="en-US" sz="2000" dirty="0"/>
            </a:p>
          </p:txBody>
        </p:sp>
        <p:sp>
          <p:nvSpPr>
            <p:cNvPr id="13" name="Rectangular Callout 12"/>
            <p:cNvSpPr/>
            <p:nvPr/>
          </p:nvSpPr>
          <p:spPr>
            <a:xfrm>
              <a:off x="5181600" y="5105400"/>
              <a:ext cx="2667000" cy="1371600"/>
            </a:xfrm>
            <a:prstGeom prst="wedgeRectCallout">
              <a:avLst>
                <a:gd name="adj1" fmla="val 8109"/>
                <a:gd name="adj2" fmla="val -942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Trivial</a:t>
              </a:r>
              <a:endParaRPr lang="en-US" sz="2000" dirty="0"/>
            </a:p>
          </p:txBody>
        </p:sp>
      </p:grpSp>
    </p:spTree>
    <p:extLst>
      <p:ext uri="{BB962C8B-B14F-4D97-AF65-F5344CB8AC3E}">
        <p14:creationId xmlns:p14="http://schemas.microsoft.com/office/powerpoint/2010/main" val="81901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Data Problems…</a:t>
            </a:r>
            <a:endParaRPr lang="en-US" dirty="0"/>
          </a:p>
        </p:txBody>
      </p:sp>
      <p:sp>
        <p:nvSpPr>
          <p:cNvPr id="3" name="Content Placeholder 2"/>
          <p:cNvSpPr>
            <a:spLocks noGrp="1"/>
          </p:cNvSpPr>
          <p:nvPr>
            <p:ph idx="1"/>
          </p:nvPr>
        </p:nvSpPr>
        <p:spPr/>
        <p:txBody>
          <a:bodyPr/>
          <a:lstStyle/>
          <a:p>
            <a:r>
              <a:rPr lang="en-US" dirty="0" smtClean="0"/>
              <a:t>2 Assumptions Drive learning:</a:t>
            </a:r>
          </a:p>
          <a:p>
            <a:pPr lvl="1"/>
            <a:r>
              <a:rPr lang="en-US" dirty="0" smtClean="0"/>
              <a:t>Not in DB 	-&gt; not mentioned in text</a:t>
            </a:r>
          </a:p>
          <a:p>
            <a:pPr lvl="1"/>
            <a:r>
              <a:rPr lang="en-US" dirty="0" smtClean="0"/>
              <a:t>In DB		-&gt; must be mentioned at least once</a:t>
            </a:r>
          </a:p>
          <a:p>
            <a:r>
              <a:rPr lang="en-US" dirty="0" smtClean="0"/>
              <a:t>Leads to errors in training data:</a:t>
            </a:r>
          </a:p>
          <a:p>
            <a:pPr lvl="1"/>
            <a:r>
              <a:rPr lang="en-US" dirty="0" smtClean="0"/>
              <a:t>False positives</a:t>
            </a:r>
          </a:p>
          <a:p>
            <a:pPr lvl="1"/>
            <a:r>
              <a:rPr lang="en-US" dirty="0" smtClean="0"/>
              <a:t>False negatives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1131700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a:t>
            </a:r>
            <a:endParaRPr lang="en-US" dirty="0"/>
          </a:p>
        </p:txBody>
      </p:sp>
      <mc:AlternateContent xmlns:mc="http://schemas.openxmlformats.org/markup-compatibility/2006" xmlns:a14="http://schemas.microsoft.com/office/drawing/2010/main">
        <mc:Choice Requires="a14">
          <p:sp>
            <p:nvSpPr>
              <p:cNvPr id="4" name="Oval 3"/>
              <p:cNvSpPr/>
              <p:nvPr/>
            </p:nvSpPr>
            <p:spPr>
              <a:xfrm>
                <a:off x="28956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1</m:t>
                          </m:r>
                        </m:sub>
                      </m:sSub>
                    </m:oMath>
                  </m:oMathPara>
                </a14:m>
                <a:endParaRPr lang="en-US" dirty="0" smtClean="0"/>
              </a:p>
            </p:txBody>
          </p:sp>
        </mc:Choice>
        <mc:Fallback xmlns="">
          <p:sp>
            <p:nvSpPr>
              <p:cNvPr id="4" name="Oval 3"/>
              <p:cNvSpPr>
                <a:spLocks noRot="1" noChangeAspect="1" noMove="1" noResize="1" noEditPoints="1" noAdjustHandles="1" noChangeArrowheads="1" noChangeShapeType="1" noTextEdit="1"/>
              </p:cNvSpPr>
              <p:nvPr/>
            </p:nvSpPr>
            <p:spPr>
              <a:xfrm>
                <a:off x="2895600" y="2125649"/>
                <a:ext cx="533400" cy="53340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35814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2</m:t>
                          </m:r>
                        </m:sub>
                      </m:sSub>
                    </m:oMath>
                  </m:oMathPara>
                </a14:m>
                <a:endParaRPr lang="en-US" dirty="0" smtClean="0"/>
              </a:p>
            </p:txBody>
          </p:sp>
        </mc:Choice>
        <mc:Fallback xmlns="">
          <p:sp>
            <p:nvSpPr>
              <p:cNvPr id="5" name="Oval 4"/>
              <p:cNvSpPr>
                <a:spLocks noRot="1" noChangeAspect="1" noMove="1" noResize="1" noEditPoints="1" noAdjustHandles="1" noChangeArrowheads="1" noChangeShapeType="1" noTextEdit="1"/>
              </p:cNvSpPr>
              <p:nvPr/>
            </p:nvSpPr>
            <p:spPr>
              <a:xfrm>
                <a:off x="3581400" y="2125649"/>
                <a:ext cx="533400" cy="533400"/>
              </a:xfrm>
              <a:prstGeom prst="ellipse">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2672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3</m:t>
                          </m:r>
                        </m:sub>
                      </m:sSub>
                    </m:oMath>
                  </m:oMathPara>
                </a14:m>
                <a:endParaRPr lang="en-US" dirty="0" smtClean="0"/>
              </a:p>
            </p:txBody>
          </p:sp>
        </mc:Choice>
        <mc:Fallback xmlns="">
          <p:sp>
            <p:nvSpPr>
              <p:cNvPr id="6" name="Oval 5"/>
              <p:cNvSpPr>
                <a:spLocks noRot="1" noChangeAspect="1" noMove="1" noResize="1" noEditPoints="1" noAdjustHandles="1" noChangeArrowheads="1" noChangeShapeType="1" noTextEdit="1"/>
              </p:cNvSpPr>
              <p:nvPr/>
            </p:nvSpPr>
            <p:spPr>
              <a:xfrm>
                <a:off x="4267200" y="2125649"/>
                <a:ext cx="533400" cy="533400"/>
              </a:xfrm>
              <a:prstGeom prst="ellipse">
                <a:avLst/>
              </a:prstGeom>
              <a:blipFill rotWithShape="1">
                <a:blip r:embed="rId5"/>
                <a:stretch>
                  <a:fillRect/>
                </a:stretch>
              </a:blipFill>
            </p:spPr>
            <p:txBody>
              <a:bodyPr/>
              <a:lstStyle/>
              <a:p>
                <a:r>
                  <a:rPr lang="en-US">
                    <a:noFill/>
                  </a:rPr>
                  <a:t> </a:t>
                </a:r>
              </a:p>
            </p:txBody>
          </p:sp>
        </mc:Fallback>
      </mc:AlternateContent>
      <p:sp>
        <p:nvSpPr>
          <p:cNvPr id="7" name="TextBox 6"/>
          <p:cNvSpPr txBox="1"/>
          <p:nvPr/>
        </p:nvSpPr>
        <p:spPr>
          <a:xfrm>
            <a:off x="4953000" y="21256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8" name="Oval 7"/>
              <p:cNvSpPr/>
              <p:nvPr/>
            </p:nvSpPr>
            <p:spPr>
              <a:xfrm>
                <a:off x="54102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𝑛</m:t>
                          </m:r>
                        </m:sub>
                      </m:sSub>
                    </m:oMath>
                  </m:oMathPara>
                </a14:m>
                <a:endParaRPr lang="en-US" dirty="0" smtClean="0"/>
              </a:p>
            </p:txBody>
          </p:sp>
        </mc:Choice>
        <mc:Fallback xmlns="">
          <p:sp>
            <p:nvSpPr>
              <p:cNvPr id="8" name="Oval 7"/>
              <p:cNvSpPr>
                <a:spLocks noRot="1" noChangeAspect="1" noMove="1" noResize="1" noEditPoints="1" noAdjustHandles="1" noChangeArrowheads="1" noChangeShapeType="1" noTextEdit="1"/>
              </p:cNvSpPr>
              <p:nvPr/>
            </p:nvSpPr>
            <p:spPr>
              <a:xfrm>
                <a:off x="5410200" y="2125649"/>
                <a:ext cx="533400" cy="533400"/>
              </a:xfrm>
              <a:prstGeom prst="ellipse">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a:xfrm>
                <a:off x="28956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1</m:t>
                          </m:r>
                        </m:sub>
                      </m:sSub>
                    </m:oMath>
                  </m:oMathPara>
                </a14:m>
                <a:endParaRPr lang="en-US" dirty="0" smtClean="0"/>
              </a:p>
            </p:txBody>
          </p:sp>
        </mc:Choice>
        <mc:Fallback xmlns="">
          <p:sp>
            <p:nvSpPr>
              <p:cNvPr id="9" name="Oval 8"/>
              <p:cNvSpPr>
                <a:spLocks noRot="1" noChangeAspect="1" noMove="1" noResize="1" noEditPoints="1" noAdjustHandles="1" noChangeArrowheads="1" noChangeShapeType="1" noTextEdit="1"/>
              </p:cNvSpPr>
              <p:nvPr/>
            </p:nvSpPr>
            <p:spPr>
              <a:xfrm>
                <a:off x="2895600" y="3040049"/>
                <a:ext cx="533400" cy="533400"/>
              </a:xfrm>
              <a:prstGeom prst="ellipse">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35814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2</m:t>
                          </m:r>
                        </m:sub>
                      </m:sSub>
                    </m:oMath>
                  </m:oMathPara>
                </a14:m>
                <a:endParaRPr lang="en-US" dirty="0" smtClean="0"/>
              </a:p>
            </p:txBody>
          </p:sp>
        </mc:Choice>
        <mc:Fallback xmlns="">
          <p:sp>
            <p:nvSpPr>
              <p:cNvPr id="10" name="Oval 9"/>
              <p:cNvSpPr>
                <a:spLocks noRot="1" noChangeAspect="1" noMove="1" noResize="1" noEditPoints="1" noAdjustHandles="1" noChangeArrowheads="1" noChangeShapeType="1" noTextEdit="1"/>
              </p:cNvSpPr>
              <p:nvPr/>
            </p:nvSpPr>
            <p:spPr>
              <a:xfrm>
                <a:off x="3581400" y="3040049"/>
                <a:ext cx="533400" cy="533400"/>
              </a:xfrm>
              <a:prstGeom prst="ellipse">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p:cNvSpPr/>
              <p:nvPr/>
            </p:nvSpPr>
            <p:spPr>
              <a:xfrm>
                <a:off x="42672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3</m:t>
                          </m:r>
                        </m:sub>
                      </m:sSub>
                    </m:oMath>
                  </m:oMathPara>
                </a14:m>
                <a:endParaRPr lang="en-US" dirty="0" smtClean="0"/>
              </a:p>
            </p:txBody>
          </p:sp>
        </mc:Choice>
        <mc:Fallback xmlns="">
          <p:sp>
            <p:nvSpPr>
              <p:cNvPr id="11" name="Oval 10"/>
              <p:cNvSpPr>
                <a:spLocks noRot="1" noChangeAspect="1" noMove="1" noResize="1" noEditPoints="1" noAdjustHandles="1" noChangeArrowheads="1" noChangeShapeType="1" noTextEdit="1"/>
              </p:cNvSpPr>
              <p:nvPr/>
            </p:nvSpPr>
            <p:spPr>
              <a:xfrm>
                <a:off x="4267200" y="3040049"/>
                <a:ext cx="533400" cy="533400"/>
              </a:xfrm>
              <a:prstGeom prst="ellipse">
                <a:avLst/>
              </a:prstGeom>
              <a:blipFill rotWithShape="1">
                <a:blip r:embed="rId9"/>
                <a:stretch>
                  <a:fillRect/>
                </a:stretch>
              </a:blipFill>
            </p:spPr>
            <p:txBody>
              <a:bodyPr/>
              <a:lstStyle/>
              <a:p>
                <a:r>
                  <a:rPr lang="en-US">
                    <a:noFill/>
                  </a:rPr>
                  <a:t> </a:t>
                </a:r>
              </a:p>
            </p:txBody>
          </p:sp>
        </mc:Fallback>
      </mc:AlternateContent>
      <p:sp>
        <p:nvSpPr>
          <p:cNvPr id="12" name="TextBox 11"/>
          <p:cNvSpPr txBox="1"/>
          <p:nvPr/>
        </p:nvSpPr>
        <p:spPr>
          <a:xfrm>
            <a:off x="4953000" y="30400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13" name="Oval 12"/>
              <p:cNvSpPr/>
              <p:nvPr/>
            </p:nvSpPr>
            <p:spPr>
              <a:xfrm>
                <a:off x="54102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𝑛</m:t>
                          </m:r>
                        </m:sub>
                      </m:sSub>
                    </m:oMath>
                  </m:oMathPara>
                </a14:m>
                <a:endParaRPr lang="en-US" dirty="0" smtClean="0"/>
              </a:p>
            </p:txBody>
          </p:sp>
        </mc:Choice>
        <mc:Fallback xmlns="">
          <p:sp>
            <p:nvSpPr>
              <p:cNvPr id="13" name="Oval 12"/>
              <p:cNvSpPr>
                <a:spLocks noRot="1" noChangeAspect="1" noMove="1" noResize="1" noEditPoints="1" noAdjustHandles="1" noChangeArrowheads="1" noChangeShapeType="1" noTextEdit="1"/>
              </p:cNvSpPr>
              <p:nvPr/>
            </p:nvSpPr>
            <p:spPr>
              <a:xfrm>
                <a:off x="5410200" y="3040049"/>
                <a:ext cx="533400" cy="533400"/>
              </a:xfrm>
              <a:prstGeom prst="ellipse">
                <a:avLst/>
              </a:prstGeom>
              <a:blipFill rotWithShape="1">
                <a:blip r:embed="rId10"/>
                <a:stretch>
                  <a:fillRect/>
                </a:stretch>
              </a:blipFill>
            </p:spPr>
            <p:txBody>
              <a:bodyPr/>
              <a:lstStyle/>
              <a:p>
                <a:r>
                  <a:rPr lang="en-US">
                    <a:noFill/>
                  </a:rPr>
                  <a:t> </a:t>
                </a:r>
              </a:p>
            </p:txBody>
          </p:sp>
        </mc:Fallback>
      </mc:AlternateContent>
      <p:cxnSp>
        <p:nvCxnSpPr>
          <p:cNvPr id="14" name="Straight Connector 13"/>
          <p:cNvCxnSpPr>
            <a:stCxn id="4" idx="4"/>
            <a:endCxn id="9" idx="0"/>
          </p:cNvCxnSpPr>
          <p:nvPr/>
        </p:nvCxnSpPr>
        <p:spPr>
          <a:xfrm>
            <a:off x="31623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10" idx="0"/>
          </p:cNvCxnSpPr>
          <p:nvPr/>
        </p:nvCxnSpPr>
        <p:spPr>
          <a:xfrm>
            <a:off x="38481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6" idx="4"/>
            <a:endCxn id="11" idx="0"/>
          </p:cNvCxnSpPr>
          <p:nvPr/>
        </p:nvCxnSpPr>
        <p:spPr>
          <a:xfrm>
            <a:off x="45339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a:stCxn id="8" idx="4"/>
            <a:endCxn id="13" idx="0"/>
          </p:cNvCxnSpPr>
          <p:nvPr/>
        </p:nvCxnSpPr>
        <p:spPr>
          <a:xfrm>
            <a:off x="5676900" y="2659049"/>
            <a:ext cx="0" cy="38100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24200" y="4030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1</m:t>
                          </m:r>
                        </m:sub>
                      </m:sSub>
                    </m:oMath>
                  </m:oMathPara>
                </a14:m>
                <a:endParaRPr lang="en-US" dirty="0" smtClean="0"/>
              </a:p>
            </p:txBody>
          </p:sp>
        </mc:Choice>
        <mc:Fallback xmlns="">
          <p:sp>
            <p:nvSpPr>
              <p:cNvPr id="18" name="Oval 17"/>
              <p:cNvSpPr>
                <a:spLocks noRot="1" noChangeAspect="1" noMove="1" noResize="1" noEditPoints="1" noAdjustHandles="1" noChangeArrowheads="1" noChangeShapeType="1" noTextEdit="1"/>
              </p:cNvSpPr>
              <p:nvPr/>
            </p:nvSpPr>
            <p:spPr>
              <a:xfrm>
                <a:off x="3124200" y="4030649"/>
                <a:ext cx="533400" cy="533400"/>
              </a:xfrm>
              <a:prstGeom prst="ellipse">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3962400" y="4026673"/>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2</m:t>
                          </m:r>
                        </m:sub>
                      </m:sSub>
                    </m:oMath>
                  </m:oMathPara>
                </a14:m>
                <a:endParaRPr lang="en-US" dirty="0" smtClean="0"/>
              </a:p>
            </p:txBody>
          </p:sp>
        </mc:Choice>
        <mc:Fallback xmlns="">
          <p:sp>
            <p:nvSpPr>
              <p:cNvPr id="19" name="Oval 18"/>
              <p:cNvSpPr>
                <a:spLocks noRot="1" noChangeAspect="1" noMove="1" noResize="1" noEditPoints="1" noAdjustHandles="1" noChangeArrowheads="1" noChangeShapeType="1" noTextEdit="1"/>
              </p:cNvSpPr>
              <p:nvPr/>
            </p:nvSpPr>
            <p:spPr>
              <a:xfrm>
                <a:off x="3962400" y="4026673"/>
                <a:ext cx="533400" cy="533400"/>
              </a:xfrm>
              <a:prstGeom prst="ellipse">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81600" y="4038600"/>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𝑘</m:t>
                          </m:r>
                        </m:sub>
                      </m:sSub>
                    </m:oMath>
                  </m:oMathPara>
                </a14:m>
                <a:endParaRPr lang="en-US" dirty="0" smtClean="0"/>
              </a:p>
            </p:txBody>
          </p:sp>
        </mc:Choice>
        <mc:Fallback xmlns="">
          <p:sp>
            <p:nvSpPr>
              <p:cNvPr id="20" name="Oval 19"/>
              <p:cNvSpPr>
                <a:spLocks noRot="1" noChangeAspect="1" noMove="1" noResize="1" noEditPoints="1" noAdjustHandles="1" noChangeArrowheads="1" noChangeShapeType="1" noTextEdit="1"/>
              </p:cNvSpPr>
              <p:nvPr/>
            </p:nvSpPr>
            <p:spPr>
              <a:xfrm>
                <a:off x="5181600" y="4038600"/>
                <a:ext cx="533400" cy="533400"/>
              </a:xfrm>
              <a:prstGeom prst="ellipse">
                <a:avLst/>
              </a:prstGeom>
              <a:blipFill rotWithShape="1">
                <a:blip r:embed="rId13"/>
                <a:stretch>
                  <a:fillRect/>
                </a:stretch>
              </a:blipFill>
            </p:spPr>
            <p:txBody>
              <a:bodyPr/>
              <a:lstStyle/>
              <a:p>
                <a:r>
                  <a:rPr lang="en-US">
                    <a:noFill/>
                  </a:rPr>
                  <a:t> </a:t>
                </a:r>
              </a:p>
            </p:txBody>
          </p:sp>
        </mc:Fallback>
      </mc:AlternateContent>
      <p:sp>
        <p:nvSpPr>
          <p:cNvPr id="21" name="TextBox 20"/>
          <p:cNvSpPr txBox="1"/>
          <p:nvPr/>
        </p:nvSpPr>
        <p:spPr>
          <a:xfrm>
            <a:off x="4685836" y="4038600"/>
            <a:ext cx="343364" cy="369332"/>
          </a:xfrm>
          <a:prstGeom prst="rect">
            <a:avLst/>
          </a:prstGeom>
          <a:noFill/>
        </p:spPr>
        <p:txBody>
          <a:bodyPr wrap="none" rtlCol="0">
            <a:spAutoFit/>
          </a:bodyPr>
          <a:lstStyle/>
          <a:p>
            <a:r>
              <a:rPr lang="en-US" dirty="0" smtClean="0"/>
              <a:t>…</a:t>
            </a:r>
            <a:endParaRPr lang="en-US" dirty="0"/>
          </a:p>
        </p:txBody>
      </p:sp>
      <p:cxnSp>
        <p:nvCxnSpPr>
          <p:cNvPr id="22" name="Straight Connector 21"/>
          <p:cNvCxnSpPr>
            <a:stCxn id="9" idx="4"/>
            <a:endCxn id="18" idx="0"/>
          </p:cNvCxnSpPr>
          <p:nvPr/>
        </p:nvCxnSpPr>
        <p:spPr>
          <a:xfrm>
            <a:off x="3162300" y="3573449"/>
            <a:ext cx="228600" cy="45720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9" idx="4"/>
            <a:endCxn id="19" idx="0"/>
          </p:cNvCxnSpPr>
          <p:nvPr/>
        </p:nvCxnSpPr>
        <p:spPr>
          <a:xfrm>
            <a:off x="3162300" y="3573449"/>
            <a:ext cx="1066800" cy="453224"/>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p:cNvCxnSpPr>
            <a:stCxn id="9" idx="4"/>
            <a:endCxn id="20" idx="0"/>
          </p:cNvCxnSpPr>
          <p:nvPr/>
        </p:nvCxnSpPr>
        <p:spPr>
          <a:xfrm>
            <a:off x="3162300" y="3573449"/>
            <a:ext cx="2286000" cy="465151"/>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10" idx="4"/>
            <a:endCxn id="18" idx="0"/>
          </p:cNvCxnSpPr>
          <p:nvPr/>
        </p:nvCxnSpPr>
        <p:spPr>
          <a:xfrm flipH="1">
            <a:off x="3390900" y="3573449"/>
            <a:ext cx="457200" cy="45720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p:cNvCxnSpPr>
            <a:stCxn id="10" idx="4"/>
            <a:endCxn id="19" idx="0"/>
          </p:cNvCxnSpPr>
          <p:nvPr/>
        </p:nvCxnSpPr>
        <p:spPr>
          <a:xfrm>
            <a:off x="3848100" y="3573449"/>
            <a:ext cx="381000" cy="453224"/>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a:stCxn id="10" idx="4"/>
            <a:endCxn id="20" idx="0"/>
          </p:cNvCxnSpPr>
          <p:nvPr/>
        </p:nvCxnSpPr>
        <p:spPr>
          <a:xfrm>
            <a:off x="3848100" y="3573449"/>
            <a:ext cx="1600200" cy="465151"/>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p:cNvCxnSpPr>
            <a:stCxn id="11" idx="4"/>
            <a:endCxn id="19" idx="0"/>
          </p:cNvCxnSpPr>
          <p:nvPr/>
        </p:nvCxnSpPr>
        <p:spPr>
          <a:xfrm flipH="1">
            <a:off x="4229100" y="3573449"/>
            <a:ext cx="304800" cy="453224"/>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p:cNvCxnSpPr>
            <a:stCxn id="11" idx="4"/>
            <a:endCxn id="20" idx="0"/>
          </p:cNvCxnSpPr>
          <p:nvPr/>
        </p:nvCxnSpPr>
        <p:spPr>
          <a:xfrm>
            <a:off x="4533900" y="3573449"/>
            <a:ext cx="914400" cy="465151"/>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a:stCxn id="13" idx="4"/>
            <a:endCxn id="18" idx="0"/>
          </p:cNvCxnSpPr>
          <p:nvPr/>
        </p:nvCxnSpPr>
        <p:spPr>
          <a:xfrm flipH="1">
            <a:off x="3390900" y="3573449"/>
            <a:ext cx="2286000" cy="45720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a:stCxn id="13" idx="4"/>
            <a:endCxn id="19" idx="0"/>
          </p:cNvCxnSpPr>
          <p:nvPr/>
        </p:nvCxnSpPr>
        <p:spPr>
          <a:xfrm flipH="1">
            <a:off x="4229100" y="3573449"/>
            <a:ext cx="1447800" cy="453224"/>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a:stCxn id="13" idx="4"/>
            <a:endCxn id="20" idx="0"/>
          </p:cNvCxnSpPr>
          <p:nvPr/>
        </p:nvCxnSpPr>
        <p:spPr>
          <a:xfrm flipH="1">
            <a:off x="5448300" y="3573449"/>
            <a:ext cx="228600" cy="465151"/>
          </a:xfrm>
          <a:prstGeom prst="line">
            <a:avLst/>
          </a:prstGeom>
        </p:spPr>
        <p:style>
          <a:lnRef idx="3">
            <a:schemeClr val="dk1"/>
          </a:lnRef>
          <a:fillRef idx="0">
            <a:schemeClr val="dk1"/>
          </a:fillRef>
          <a:effectRef idx="2">
            <a:schemeClr val="dk1"/>
          </a:effectRef>
          <a:fontRef idx="minor">
            <a:schemeClr val="tx1"/>
          </a:fontRef>
        </p:style>
      </p:cxnSp>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grpSp>
        <p:nvGrpSpPr>
          <p:cNvPr id="33" name="Group 32"/>
          <p:cNvGrpSpPr/>
          <p:nvPr/>
        </p:nvGrpSpPr>
        <p:grpSpPr>
          <a:xfrm>
            <a:off x="3181350" y="4876800"/>
            <a:ext cx="2381250" cy="1409701"/>
            <a:chOff x="3657600" y="5181884"/>
            <a:chExt cx="2381250" cy="1409701"/>
          </a:xfrm>
        </p:grpSpPr>
        <p:pic>
          <p:nvPicPr>
            <p:cNvPr id="34" name="Picture 2" descr="http://img.freebase.com/api/trans/raw/m/04stkz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7600" y="6077234"/>
              <a:ext cx="2381250" cy="514351"/>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6200000">
              <a:off x="4487109" y="5300662"/>
              <a:ext cx="866775"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19930087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Missing Data</a:t>
            </a:r>
            <a:endParaRPr lang="en-US" dirty="0"/>
          </a:p>
        </p:txBody>
      </p:sp>
      <mc:AlternateContent xmlns:mc="http://schemas.openxmlformats.org/markup-compatibility/2006" xmlns:a14="http://schemas.microsoft.com/office/drawing/2010/main">
        <mc:Choice Requires="a14">
          <p:sp>
            <p:nvSpPr>
              <p:cNvPr id="4" name="Oval 3"/>
              <p:cNvSpPr/>
              <p:nvPr/>
            </p:nvSpPr>
            <p:spPr>
              <a:xfrm>
                <a:off x="28956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1</m:t>
                          </m:r>
                        </m:sub>
                      </m:sSub>
                    </m:oMath>
                  </m:oMathPara>
                </a14:m>
                <a:endParaRPr lang="en-US" dirty="0" smtClean="0"/>
              </a:p>
            </p:txBody>
          </p:sp>
        </mc:Choice>
        <mc:Fallback xmlns="">
          <p:sp>
            <p:nvSpPr>
              <p:cNvPr id="4" name="Oval 3"/>
              <p:cNvSpPr>
                <a:spLocks noRot="1" noChangeAspect="1" noMove="1" noResize="1" noEditPoints="1" noAdjustHandles="1" noChangeArrowheads="1" noChangeShapeType="1" noTextEdit="1"/>
              </p:cNvSpPr>
              <p:nvPr/>
            </p:nvSpPr>
            <p:spPr>
              <a:xfrm>
                <a:off x="2895600" y="2125649"/>
                <a:ext cx="533400" cy="53340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35814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2</m:t>
                          </m:r>
                        </m:sub>
                      </m:sSub>
                    </m:oMath>
                  </m:oMathPara>
                </a14:m>
                <a:endParaRPr lang="en-US" dirty="0" smtClean="0"/>
              </a:p>
            </p:txBody>
          </p:sp>
        </mc:Choice>
        <mc:Fallback xmlns="">
          <p:sp>
            <p:nvSpPr>
              <p:cNvPr id="5" name="Oval 4"/>
              <p:cNvSpPr>
                <a:spLocks noRot="1" noChangeAspect="1" noMove="1" noResize="1" noEditPoints="1" noAdjustHandles="1" noChangeArrowheads="1" noChangeShapeType="1" noTextEdit="1"/>
              </p:cNvSpPr>
              <p:nvPr/>
            </p:nvSpPr>
            <p:spPr>
              <a:xfrm>
                <a:off x="3581400" y="2125649"/>
                <a:ext cx="533400" cy="533400"/>
              </a:xfrm>
              <a:prstGeom prst="ellipse">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42672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3</m:t>
                          </m:r>
                        </m:sub>
                      </m:sSub>
                    </m:oMath>
                  </m:oMathPara>
                </a14:m>
                <a:endParaRPr lang="en-US" dirty="0" smtClean="0"/>
              </a:p>
            </p:txBody>
          </p:sp>
        </mc:Choice>
        <mc:Fallback xmlns="">
          <p:sp>
            <p:nvSpPr>
              <p:cNvPr id="6" name="Oval 5"/>
              <p:cNvSpPr>
                <a:spLocks noRot="1" noChangeAspect="1" noMove="1" noResize="1" noEditPoints="1" noAdjustHandles="1" noChangeArrowheads="1" noChangeShapeType="1" noTextEdit="1"/>
              </p:cNvSpPr>
              <p:nvPr/>
            </p:nvSpPr>
            <p:spPr>
              <a:xfrm>
                <a:off x="4267200" y="2125649"/>
                <a:ext cx="533400" cy="533400"/>
              </a:xfrm>
              <a:prstGeom prst="ellipse">
                <a:avLst/>
              </a:prstGeom>
              <a:blipFill rotWithShape="1">
                <a:blip r:embed="rId5"/>
                <a:stretch>
                  <a:fillRect/>
                </a:stretch>
              </a:blipFill>
            </p:spPr>
            <p:txBody>
              <a:bodyPr/>
              <a:lstStyle/>
              <a:p>
                <a:r>
                  <a:rPr lang="en-US">
                    <a:noFill/>
                  </a:rPr>
                  <a:t> </a:t>
                </a:r>
              </a:p>
            </p:txBody>
          </p:sp>
        </mc:Fallback>
      </mc:AlternateContent>
      <p:sp>
        <p:nvSpPr>
          <p:cNvPr id="7" name="TextBox 6"/>
          <p:cNvSpPr txBox="1"/>
          <p:nvPr/>
        </p:nvSpPr>
        <p:spPr>
          <a:xfrm>
            <a:off x="4953000" y="21256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8" name="Oval 7"/>
              <p:cNvSpPr/>
              <p:nvPr/>
            </p:nvSpPr>
            <p:spPr>
              <a:xfrm>
                <a:off x="5410200" y="2125649"/>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𝑠</m:t>
                          </m:r>
                        </m:e>
                        <m:sub>
                          <m:r>
                            <a:rPr lang="en-US" b="0" i="1" smtClean="0">
                              <a:latin typeface="Cambria Math"/>
                            </a:rPr>
                            <m:t>𝑛</m:t>
                          </m:r>
                        </m:sub>
                      </m:sSub>
                    </m:oMath>
                  </m:oMathPara>
                </a14:m>
                <a:endParaRPr lang="en-US" dirty="0" smtClean="0"/>
              </a:p>
            </p:txBody>
          </p:sp>
        </mc:Choice>
        <mc:Fallback xmlns="">
          <p:sp>
            <p:nvSpPr>
              <p:cNvPr id="8" name="Oval 7"/>
              <p:cNvSpPr>
                <a:spLocks noRot="1" noChangeAspect="1" noMove="1" noResize="1" noEditPoints="1" noAdjustHandles="1" noChangeArrowheads="1" noChangeShapeType="1" noTextEdit="1"/>
              </p:cNvSpPr>
              <p:nvPr/>
            </p:nvSpPr>
            <p:spPr>
              <a:xfrm>
                <a:off x="5410200" y="2125649"/>
                <a:ext cx="533400" cy="533400"/>
              </a:xfrm>
              <a:prstGeom prst="ellipse">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a:xfrm>
                <a:off x="28956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1</m:t>
                          </m:r>
                        </m:sub>
                      </m:sSub>
                    </m:oMath>
                  </m:oMathPara>
                </a14:m>
                <a:endParaRPr lang="en-US" dirty="0" smtClean="0"/>
              </a:p>
            </p:txBody>
          </p:sp>
        </mc:Choice>
        <mc:Fallback xmlns="">
          <p:sp>
            <p:nvSpPr>
              <p:cNvPr id="9" name="Oval 8"/>
              <p:cNvSpPr>
                <a:spLocks noRot="1" noChangeAspect="1" noMove="1" noResize="1" noEditPoints="1" noAdjustHandles="1" noChangeArrowheads="1" noChangeShapeType="1" noTextEdit="1"/>
              </p:cNvSpPr>
              <p:nvPr/>
            </p:nvSpPr>
            <p:spPr>
              <a:xfrm>
                <a:off x="2895600" y="3040049"/>
                <a:ext cx="533400" cy="533400"/>
              </a:xfrm>
              <a:prstGeom prst="ellipse">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35814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2</m:t>
                          </m:r>
                        </m:sub>
                      </m:sSub>
                    </m:oMath>
                  </m:oMathPara>
                </a14:m>
                <a:endParaRPr lang="en-US" dirty="0" smtClean="0"/>
              </a:p>
            </p:txBody>
          </p:sp>
        </mc:Choice>
        <mc:Fallback xmlns="">
          <p:sp>
            <p:nvSpPr>
              <p:cNvPr id="10" name="Oval 9"/>
              <p:cNvSpPr>
                <a:spLocks noRot="1" noChangeAspect="1" noMove="1" noResize="1" noEditPoints="1" noAdjustHandles="1" noChangeArrowheads="1" noChangeShapeType="1" noTextEdit="1"/>
              </p:cNvSpPr>
              <p:nvPr/>
            </p:nvSpPr>
            <p:spPr>
              <a:xfrm>
                <a:off x="3581400" y="3040049"/>
                <a:ext cx="533400" cy="533400"/>
              </a:xfrm>
              <a:prstGeom prst="ellipse">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p:cNvSpPr/>
              <p:nvPr/>
            </p:nvSpPr>
            <p:spPr>
              <a:xfrm>
                <a:off x="42672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3</m:t>
                          </m:r>
                        </m:sub>
                      </m:sSub>
                    </m:oMath>
                  </m:oMathPara>
                </a14:m>
                <a:endParaRPr lang="en-US" dirty="0" smtClean="0"/>
              </a:p>
            </p:txBody>
          </p:sp>
        </mc:Choice>
        <mc:Fallback xmlns="">
          <p:sp>
            <p:nvSpPr>
              <p:cNvPr id="11" name="Oval 10"/>
              <p:cNvSpPr>
                <a:spLocks noRot="1" noChangeAspect="1" noMove="1" noResize="1" noEditPoints="1" noAdjustHandles="1" noChangeArrowheads="1" noChangeShapeType="1" noTextEdit="1"/>
              </p:cNvSpPr>
              <p:nvPr/>
            </p:nvSpPr>
            <p:spPr>
              <a:xfrm>
                <a:off x="4267200" y="3040049"/>
                <a:ext cx="533400" cy="533400"/>
              </a:xfrm>
              <a:prstGeom prst="ellipse">
                <a:avLst/>
              </a:prstGeom>
              <a:blipFill rotWithShape="1">
                <a:blip r:embed="rId9"/>
                <a:stretch>
                  <a:fillRect/>
                </a:stretch>
              </a:blipFill>
            </p:spPr>
            <p:txBody>
              <a:bodyPr/>
              <a:lstStyle/>
              <a:p>
                <a:r>
                  <a:rPr lang="en-US">
                    <a:noFill/>
                  </a:rPr>
                  <a:t> </a:t>
                </a:r>
              </a:p>
            </p:txBody>
          </p:sp>
        </mc:Fallback>
      </mc:AlternateContent>
      <p:sp>
        <p:nvSpPr>
          <p:cNvPr id="12" name="TextBox 11"/>
          <p:cNvSpPr txBox="1"/>
          <p:nvPr/>
        </p:nvSpPr>
        <p:spPr>
          <a:xfrm>
            <a:off x="4953000" y="3040049"/>
            <a:ext cx="343364" cy="369332"/>
          </a:xfrm>
          <a:prstGeom prst="rect">
            <a:avLst/>
          </a:prstGeom>
          <a:noFill/>
        </p:spPr>
        <p:txBody>
          <a:bodyPr wrap="none" rtlCol="0">
            <a:spAutoFit/>
          </a:bodyPr>
          <a:lstStyle/>
          <a:p>
            <a:r>
              <a:rPr lang="en-US" dirty="0" smtClean="0"/>
              <a:t>…</a:t>
            </a:r>
            <a:endParaRPr lang="en-US" dirty="0"/>
          </a:p>
        </p:txBody>
      </p:sp>
      <mc:AlternateContent xmlns:mc="http://schemas.openxmlformats.org/markup-compatibility/2006" xmlns:a14="http://schemas.microsoft.com/office/drawing/2010/main">
        <mc:Choice Requires="a14">
          <p:sp>
            <p:nvSpPr>
              <p:cNvPr id="13" name="Oval 12"/>
              <p:cNvSpPr/>
              <p:nvPr/>
            </p:nvSpPr>
            <p:spPr>
              <a:xfrm>
                <a:off x="5410200" y="30400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𝑧</m:t>
                          </m:r>
                        </m:e>
                        <m:sub>
                          <m:r>
                            <a:rPr lang="en-US" b="0" i="1" smtClean="0">
                              <a:latin typeface="Cambria Math"/>
                            </a:rPr>
                            <m:t>𝑛</m:t>
                          </m:r>
                        </m:sub>
                      </m:sSub>
                    </m:oMath>
                  </m:oMathPara>
                </a14:m>
                <a:endParaRPr lang="en-US" dirty="0" smtClean="0"/>
              </a:p>
            </p:txBody>
          </p:sp>
        </mc:Choice>
        <mc:Fallback xmlns="">
          <p:sp>
            <p:nvSpPr>
              <p:cNvPr id="13" name="Oval 12"/>
              <p:cNvSpPr>
                <a:spLocks noRot="1" noChangeAspect="1" noMove="1" noResize="1" noEditPoints="1" noAdjustHandles="1" noChangeArrowheads="1" noChangeShapeType="1" noTextEdit="1"/>
              </p:cNvSpPr>
              <p:nvPr/>
            </p:nvSpPr>
            <p:spPr>
              <a:xfrm>
                <a:off x="5410200" y="3040049"/>
                <a:ext cx="533400" cy="533400"/>
              </a:xfrm>
              <a:prstGeom prst="ellipse">
                <a:avLst/>
              </a:prstGeom>
              <a:blipFill rotWithShape="1">
                <a:blip r:embed="rId10"/>
                <a:stretch>
                  <a:fillRect/>
                </a:stretch>
              </a:blipFill>
            </p:spPr>
            <p:txBody>
              <a:bodyPr/>
              <a:lstStyle/>
              <a:p>
                <a:r>
                  <a:rPr lang="en-US">
                    <a:noFill/>
                  </a:rPr>
                  <a:t> </a:t>
                </a:r>
              </a:p>
            </p:txBody>
          </p:sp>
        </mc:Fallback>
      </mc:AlternateContent>
      <p:cxnSp>
        <p:nvCxnSpPr>
          <p:cNvPr id="14" name="Straight Connector 13"/>
          <p:cNvCxnSpPr>
            <a:stCxn id="4" idx="4"/>
            <a:endCxn id="9" idx="0"/>
          </p:cNvCxnSpPr>
          <p:nvPr/>
        </p:nvCxnSpPr>
        <p:spPr>
          <a:xfrm>
            <a:off x="31623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p:cNvCxnSpPr>
            <a:stCxn id="5" idx="4"/>
            <a:endCxn id="10" idx="0"/>
          </p:cNvCxnSpPr>
          <p:nvPr/>
        </p:nvCxnSpPr>
        <p:spPr>
          <a:xfrm>
            <a:off x="38481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p:cNvCxnSpPr>
            <a:stCxn id="6" idx="4"/>
            <a:endCxn id="11" idx="0"/>
          </p:cNvCxnSpPr>
          <p:nvPr/>
        </p:nvCxnSpPr>
        <p:spPr>
          <a:xfrm>
            <a:off x="4533900" y="2659049"/>
            <a:ext cx="0" cy="38100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a:stCxn id="8" idx="4"/>
            <a:endCxn id="13" idx="0"/>
          </p:cNvCxnSpPr>
          <p:nvPr/>
        </p:nvCxnSpPr>
        <p:spPr>
          <a:xfrm>
            <a:off x="5676900" y="2659049"/>
            <a:ext cx="0" cy="38100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Oval 17"/>
              <p:cNvSpPr/>
              <p:nvPr/>
            </p:nvSpPr>
            <p:spPr>
              <a:xfrm>
                <a:off x="3124200" y="4030649"/>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smtClean="0"/>
              </a:p>
            </p:txBody>
          </p:sp>
        </mc:Choice>
        <mc:Fallback xmlns="">
          <p:sp>
            <p:nvSpPr>
              <p:cNvPr id="18" name="Oval 17"/>
              <p:cNvSpPr>
                <a:spLocks noRot="1" noChangeAspect="1" noMove="1" noResize="1" noEditPoints="1" noAdjustHandles="1" noChangeArrowheads="1" noChangeShapeType="1" noTextEdit="1"/>
              </p:cNvSpPr>
              <p:nvPr/>
            </p:nvSpPr>
            <p:spPr>
              <a:xfrm>
                <a:off x="3124200" y="4030649"/>
                <a:ext cx="533400" cy="533400"/>
              </a:xfrm>
              <a:prstGeom prst="ellipse">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3962400" y="4026673"/>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2</m:t>
                          </m:r>
                        </m:sub>
                      </m:sSub>
                    </m:oMath>
                  </m:oMathPara>
                </a14:m>
                <a:endParaRPr lang="en-US" dirty="0" smtClean="0"/>
              </a:p>
            </p:txBody>
          </p:sp>
        </mc:Choice>
        <mc:Fallback xmlns="">
          <p:sp>
            <p:nvSpPr>
              <p:cNvPr id="19" name="Oval 18"/>
              <p:cNvSpPr>
                <a:spLocks noRot="1" noChangeAspect="1" noMove="1" noResize="1" noEditPoints="1" noAdjustHandles="1" noChangeArrowheads="1" noChangeShapeType="1" noTextEdit="1"/>
              </p:cNvSpPr>
              <p:nvPr/>
            </p:nvSpPr>
            <p:spPr>
              <a:xfrm>
                <a:off x="3962400" y="4026673"/>
                <a:ext cx="533400" cy="533400"/>
              </a:xfrm>
              <a:prstGeom prst="ellipse">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5181600" y="4038600"/>
                <a:ext cx="533400" cy="533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𝑡</m:t>
                          </m:r>
                        </m:e>
                        <m:sub>
                          <m:r>
                            <a:rPr lang="en-US" b="0" i="1" smtClean="0">
                              <a:latin typeface="Cambria Math"/>
                            </a:rPr>
                            <m:t>𝑘</m:t>
                          </m:r>
                        </m:sub>
                      </m:sSub>
                    </m:oMath>
                  </m:oMathPara>
                </a14:m>
                <a:endParaRPr lang="en-US" dirty="0" smtClean="0"/>
              </a:p>
            </p:txBody>
          </p:sp>
        </mc:Choice>
        <mc:Fallback xmlns="">
          <p:sp>
            <p:nvSpPr>
              <p:cNvPr id="20" name="Oval 19"/>
              <p:cNvSpPr>
                <a:spLocks noRot="1" noChangeAspect="1" noMove="1" noResize="1" noEditPoints="1" noAdjustHandles="1" noChangeArrowheads="1" noChangeShapeType="1" noTextEdit="1"/>
              </p:cNvSpPr>
              <p:nvPr/>
            </p:nvSpPr>
            <p:spPr>
              <a:xfrm>
                <a:off x="5181600" y="4038600"/>
                <a:ext cx="533400" cy="533400"/>
              </a:xfrm>
              <a:prstGeom prst="ellipse">
                <a:avLst/>
              </a:prstGeom>
              <a:blipFill rotWithShape="1">
                <a:blip r:embed="rId13"/>
                <a:stretch>
                  <a:fillRect/>
                </a:stretch>
              </a:blipFill>
            </p:spPr>
            <p:txBody>
              <a:bodyPr/>
              <a:lstStyle/>
              <a:p>
                <a:r>
                  <a:rPr lang="en-US">
                    <a:noFill/>
                  </a:rPr>
                  <a:t> </a:t>
                </a:r>
              </a:p>
            </p:txBody>
          </p:sp>
        </mc:Fallback>
      </mc:AlternateContent>
      <p:sp>
        <p:nvSpPr>
          <p:cNvPr id="21" name="TextBox 20"/>
          <p:cNvSpPr txBox="1"/>
          <p:nvPr/>
        </p:nvSpPr>
        <p:spPr>
          <a:xfrm>
            <a:off x="4685836" y="4038600"/>
            <a:ext cx="343364" cy="369332"/>
          </a:xfrm>
          <a:prstGeom prst="rect">
            <a:avLst/>
          </a:prstGeom>
          <a:noFill/>
        </p:spPr>
        <p:txBody>
          <a:bodyPr wrap="none" rtlCol="0">
            <a:spAutoFit/>
          </a:bodyPr>
          <a:lstStyle/>
          <a:p>
            <a:r>
              <a:rPr lang="en-US" dirty="0" smtClean="0"/>
              <a:t>…</a:t>
            </a:r>
            <a:endParaRPr lang="en-US" dirty="0"/>
          </a:p>
        </p:txBody>
      </p:sp>
      <p:cxnSp>
        <p:nvCxnSpPr>
          <p:cNvPr id="22" name="Straight Connector 21"/>
          <p:cNvCxnSpPr>
            <a:stCxn id="9" idx="4"/>
            <a:endCxn id="18" idx="0"/>
          </p:cNvCxnSpPr>
          <p:nvPr/>
        </p:nvCxnSpPr>
        <p:spPr>
          <a:xfrm>
            <a:off x="3162300" y="3573449"/>
            <a:ext cx="228600" cy="45720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p:cNvCxnSpPr>
            <a:stCxn id="9" idx="4"/>
            <a:endCxn id="19" idx="0"/>
          </p:cNvCxnSpPr>
          <p:nvPr/>
        </p:nvCxnSpPr>
        <p:spPr>
          <a:xfrm>
            <a:off x="3162300" y="3573449"/>
            <a:ext cx="1066800" cy="453224"/>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p:cNvCxnSpPr>
            <a:stCxn id="9" idx="4"/>
            <a:endCxn id="20" idx="0"/>
          </p:cNvCxnSpPr>
          <p:nvPr/>
        </p:nvCxnSpPr>
        <p:spPr>
          <a:xfrm>
            <a:off x="3162300" y="3573449"/>
            <a:ext cx="2286000" cy="465151"/>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p:cNvCxnSpPr>
            <a:stCxn id="10" idx="4"/>
            <a:endCxn id="18" idx="0"/>
          </p:cNvCxnSpPr>
          <p:nvPr/>
        </p:nvCxnSpPr>
        <p:spPr>
          <a:xfrm flipH="1">
            <a:off x="3390900" y="3573449"/>
            <a:ext cx="457200" cy="45720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p:cNvCxnSpPr>
            <a:stCxn id="10" idx="4"/>
            <a:endCxn id="19" idx="0"/>
          </p:cNvCxnSpPr>
          <p:nvPr/>
        </p:nvCxnSpPr>
        <p:spPr>
          <a:xfrm>
            <a:off x="3848100" y="3573449"/>
            <a:ext cx="381000" cy="453224"/>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p:cNvCxnSpPr>
            <a:stCxn id="10" idx="4"/>
            <a:endCxn id="20" idx="0"/>
          </p:cNvCxnSpPr>
          <p:nvPr/>
        </p:nvCxnSpPr>
        <p:spPr>
          <a:xfrm>
            <a:off x="3848100" y="3573449"/>
            <a:ext cx="1600200" cy="465151"/>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p:cNvCxnSpPr>
            <a:stCxn id="11" idx="4"/>
            <a:endCxn id="19" idx="0"/>
          </p:cNvCxnSpPr>
          <p:nvPr/>
        </p:nvCxnSpPr>
        <p:spPr>
          <a:xfrm flipH="1">
            <a:off x="4229100" y="3573449"/>
            <a:ext cx="304800" cy="453224"/>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p:cNvCxnSpPr>
            <a:stCxn id="11" idx="4"/>
            <a:endCxn id="20" idx="0"/>
          </p:cNvCxnSpPr>
          <p:nvPr/>
        </p:nvCxnSpPr>
        <p:spPr>
          <a:xfrm>
            <a:off x="4533900" y="3573449"/>
            <a:ext cx="914400" cy="465151"/>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a:stCxn id="13" idx="4"/>
            <a:endCxn id="18" idx="0"/>
          </p:cNvCxnSpPr>
          <p:nvPr/>
        </p:nvCxnSpPr>
        <p:spPr>
          <a:xfrm flipH="1">
            <a:off x="3390900" y="3573449"/>
            <a:ext cx="2286000" cy="45720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p:cNvCxnSpPr>
            <a:stCxn id="13" idx="4"/>
            <a:endCxn id="19" idx="0"/>
          </p:cNvCxnSpPr>
          <p:nvPr/>
        </p:nvCxnSpPr>
        <p:spPr>
          <a:xfrm flipH="1">
            <a:off x="4229100" y="3573449"/>
            <a:ext cx="1447800" cy="453224"/>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p:cNvCxnSpPr>
            <a:stCxn id="13" idx="4"/>
            <a:endCxn id="20" idx="0"/>
          </p:cNvCxnSpPr>
          <p:nvPr/>
        </p:nvCxnSpPr>
        <p:spPr>
          <a:xfrm flipH="1">
            <a:off x="5448300" y="3573449"/>
            <a:ext cx="228600" cy="465151"/>
          </a:xfrm>
          <a:prstGeom prst="line">
            <a:avLst/>
          </a:prstGeom>
        </p:spPr>
        <p:style>
          <a:lnRef idx="3">
            <a:schemeClr val="dk1"/>
          </a:lnRef>
          <a:fillRef idx="0">
            <a:schemeClr val="dk1"/>
          </a:fillRef>
          <a:effectRef idx="2">
            <a:schemeClr val="dk1"/>
          </a:effectRef>
          <a:fontRef idx="minor">
            <a:schemeClr val="tx1"/>
          </a:fontRef>
        </p:style>
      </p:cxnSp>
      <p:sp>
        <p:nvSpPr>
          <p:cNvPr id="34" name="Right Arrow 33"/>
          <p:cNvSpPr/>
          <p:nvPr/>
        </p:nvSpPr>
        <p:spPr>
          <a:xfrm>
            <a:off x="228600" y="4891766"/>
            <a:ext cx="2514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Mentioned in DB</a:t>
            </a:r>
            <a:endParaRPr lang="en-US" dirty="0"/>
          </a:p>
        </p:txBody>
      </p:sp>
      <mc:AlternateContent xmlns:mc="http://schemas.openxmlformats.org/markup-compatibility/2006" xmlns:a14="http://schemas.microsoft.com/office/drawing/2010/main">
        <mc:Choice Requires="a14">
          <p:sp>
            <p:nvSpPr>
              <p:cNvPr id="35" name="Oval 34"/>
              <p:cNvSpPr/>
              <p:nvPr/>
            </p:nvSpPr>
            <p:spPr>
              <a:xfrm>
                <a:off x="3124200" y="4956976"/>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1</m:t>
                          </m:r>
                        </m:sub>
                      </m:sSub>
                    </m:oMath>
                  </m:oMathPara>
                </a14:m>
                <a:endParaRPr lang="en-US" dirty="0" smtClean="0"/>
              </a:p>
            </p:txBody>
          </p:sp>
        </mc:Choice>
        <mc:Fallback xmlns="">
          <p:sp>
            <p:nvSpPr>
              <p:cNvPr id="35" name="Oval 34"/>
              <p:cNvSpPr>
                <a:spLocks noRot="1" noChangeAspect="1" noMove="1" noResize="1" noEditPoints="1" noAdjustHandles="1" noChangeArrowheads="1" noChangeShapeType="1" noTextEdit="1"/>
              </p:cNvSpPr>
              <p:nvPr/>
            </p:nvSpPr>
            <p:spPr>
              <a:xfrm>
                <a:off x="3124200" y="4956976"/>
                <a:ext cx="533400" cy="533400"/>
              </a:xfrm>
              <a:prstGeom prst="ellipse">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p:cNvSpPr/>
              <p:nvPr/>
            </p:nvSpPr>
            <p:spPr>
              <a:xfrm>
                <a:off x="3962400" y="4953000"/>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2</m:t>
                          </m:r>
                        </m:sub>
                      </m:sSub>
                    </m:oMath>
                  </m:oMathPara>
                </a14:m>
                <a:endParaRPr lang="en-US" dirty="0" smtClean="0"/>
              </a:p>
            </p:txBody>
          </p:sp>
        </mc:Choice>
        <mc:Fallback xmlns="">
          <p:sp>
            <p:nvSpPr>
              <p:cNvPr id="36" name="Oval 35"/>
              <p:cNvSpPr>
                <a:spLocks noRot="1" noChangeAspect="1" noMove="1" noResize="1" noEditPoints="1" noAdjustHandles="1" noChangeArrowheads="1" noChangeShapeType="1" noTextEdit="1"/>
              </p:cNvSpPr>
              <p:nvPr/>
            </p:nvSpPr>
            <p:spPr>
              <a:xfrm>
                <a:off x="3962400" y="4953000"/>
                <a:ext cx="533400" cy="533400"/>
              </a:xfrm>
              <a:prstGeom prst="ellipse">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p:cNvSpPr/>
              <p:nvPr/>
            </p:nvSpPr>
            <p:spPr>
              <a:xfrm>
                <a:off x="5181600" y="4964927"/>
                <a:ext cx="533400"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𝑑</m:t>
                          </m:r>
                        </m:e>
                        <m:sub>
                          <m:r>
                            <a:rPr lang="en-US" b="0" i="1" smtClean="0">
                              <a:latin typeface="Cambria Math"/>
                            </a:rPr>
                            <m:t>𝑘</m:t>
                          </m:r>
                        </m:sub>
                      </m:sSub>
                    </m:oMath>
                  </m:oMathPara>
                </a14:m>
                <a:endParaRPr lang="en-US" dirty="0" smtClean="0"/>
              </a:p>
            </p:txBody>
          </p:sp>
        </mc:Choice>
        <mc:Fallback xmlns="">
          <p:sp>
            <p:nvSpPr>
              <p:cNvPr id="37" name="Oval 36"/>
              <p:cNvSpPr>
                <a:spLocks noRot="1" noChangeAspect="1" noMove="1" noResize="1" noEditPoints="1" noAdjustHandles="1" noChangeArrowheads="1" noChangeShapeType="1" noTextEdit="1"/>
              </p:cNvSpPr>
              <p:nvPr/>
            </p:nvSpPr>
            <p:spPr>
              <a:xfrm>
                <a:off x="5181600" y="4964927"/>
                <a:ext cx="533400" cy="533400"/>
              </a:xfrm>
              <a:prstGeom prst="ellipse">
                <a:avLst/>
              </a:prstGeom>
              <a:blipFill rotWithShape="1">
                <a:blip r:embed="rId16"/>
                <a:stretch>
                  <a:fillRect/>
                </a:stretch>
              </a:blipFill>
            </p:spPr>
            <p:txBody>
              <a:bodyPr/>
              <a:lstStyle/>
              <a:p>
                <a:r>
                  <a:rPr lang="en-US">
                    <a:noFill/>
                  </a:rPr>
                  <a:t> </a:t>
                </a:r>
              </a:p>
            </p:txBody>
          </p:sp>
        </mc:Fallback>
      </mc:AlternateContent>
      <p:sp>
        <p:nvSpPr>
          <p:cNvPr id="38" name="TextBox 37"/>
          <p:cNvSpPr txBox="1"/>
          <p:nvPr/>
        </p:nvSpPr>
        <p:spPr>
          <a:xfrm>
            <a:off x="4685836" y="4964927"/>
            <a:ext cx="343364" cy="369332"/>
          </a:xfrm>
          <a:prstGeom prst="rect">
            <a:avLst/>
          </a:prstGeom>
          <a:noFill/>
        </p:spPr>
        <p:txBody>
          <a:bodyPr wrap="none" rtlCol="0">
            <a:spAutoFit/>
          </a:bodyPr>
          <a:lstStyle/>
          <a:p>
            <a:r>
              <a:rPr lang="en-US" dirty="0" smtClean="0"/>
              <a:t>…</a:t>
            </a:r>
            <a:endParaRPr lang="en-US" dirty="0"/>
          </a:p>
        </p:txBody>
      </p:sp>
      <p:cxnSp>
        <p:nvCxnSpPr>
          <p:cNvPr id="39" name="Straight Connector 38"/>
          <p:cNvCxnSpPr>
            <a:stCxn id="18" idx="4"/>
            <a:endCxn id="35" idx="0"/>
          </p:cNvCxnSpPr>
          <p:nvPr/>
        </p:nvCxnSpPr>
        <p:spPr>
          <a:xfrm>
            <a:off x="3390900" y="4564049"/>
            <a:ext cx="0" cy="392927"/>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p:cNvCxnSpPr>
            <a:stCxn id="19" idx="4"/>
            <a:endCxn id="36" idx="0"/>
          </p:cNvCxnSpPr>
          <p:nvPr/>
        </p:nvCxnSpPr>
        <p:spPr>
          <a:xfrm>
            <a:off x="4229100" y="4560073"/>
            <a:ext cx="0" cy="392927"/>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p:cNvCxnSpPr>
            <a:stCxn id="20" idx="4"/>
            <a:endCxn id="37" idx="0"/>
          </p:cNvCxnSpPr>
          <p:nvPr/>
        </p:nvCxnSpPr>
        <p:spPr>
          <a:xfrm>
            <a:off x="5448300" y="4572000"/>
            <a:ext cx="0" cy="392927"/>
          </a:xfrm>
          <a:prstGeom prst="line">
            <a:avLst/>
          </a:prstGeom>
        </p:spPr>
        <p:style>
          <a:lnRef idx="3">
            <a:schemeClr val="dk1"/>
          </a:lnRef>
          <a:fillRef idx="0">
            <a:schemeClr val="dk1"/>
          </a:fillRef>
          <a:effectRef idx="2">
            <a:schemeClr val="dk1"/>
          </a:effectRef>
          <a:fontRef idx="minor">
            <a:schemeClr val="tx1"/>
          </a:fontRef>
        </p:style>
      </p:cxnSp>
      <p:sp>
        <p:nvSpPr>
          <p:cNvPr id="83" name="Right Arrow 82"/>
          <p:cNvSpPr/>
          <p:nvPr/>
        </p:nvSpPr>
        <p:spPr>
          <a:xfrm>
            <a:off x="228600" y="4453853"/>
            <a:ext cx="2514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Encourage Agreement</a:t>
            </a:r>
            <a:endParaRPr lang="en-US" dirty="0"/>
          </a:p>
        </p:txBody>
      </p:sp>
      <p:sp>
        <p:nvSpPr>
          <p:cNvPr id="33" name="Right Arrow 32"/>
          <p:cNvSpPr/>
          <p:nvPr/>
        </p:nvSpPr>
        <p:spPr>
          <a:xfrm>
            <a:off x="228600" y="3978763"/>
            <a:ext cx="2514600"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Mentioned in Text</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grpSp>
        <p:nvGrpSpPr>
          <p:cNvPr id="43" name="Group 42"/>
          <p:cNvGrpSpPr/>
          <p:nvPr/>
        </p:nvGrpSpPr>
        <p:grpSpPr>
          <a:xfrm>
            <a:off x="3248025" y="5767645"/>
            <a:ext cx="2381250" cy="976315"/>
            <a:chOff x="3657600" y="5615270"/>
            <a:chExt cx="2381250" cy="976315"/>
          </a:xfrm>
        </p:grpSpPr>
        <p:pic>
          <p:nvPicPr>
            <p:cNvPr id="44" name="Picture 2" descr="http://img.freebase.com/api/trans/raw/m/04stkzb"/>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7600" y="6077234"/>
              <a:ext cx="2381250" cy="514351"/>
            </a:xfrm>
            <a:prstGeom prst="rect">
              <a:avLst/>
            </a:prstGeom>
            <a:noFill/>
            <a:extLst>
              <a:ext uri="{909E8E84-426E-40DD-AFC4-6F175D3DCCD1}">
                <a14:hiddenFill xmlns:a14="http://schemas.microsoft.com/office/drawing/2010/main">
                  <a:solidFill>
                    <a:srgbClr val="FFFFFF"/>
                  </a:solidFill>
                </a14:hiddenFill>
              </a:ext>
            </a:extLst>
          </p:spPr>
        </p:pic>
        <p:sp>
          <p:nvSpPr>
            <p:cNvPr id="45" name="Right Arrow 44"/>
            <p:cNvSpPr/>
            <p:nvPr/>
          </p:nvSpPr>
          <p:spPr>
            <a:xfrm rot="16200000">
              <a:off x="4703803" y="5517354"/>
              <a:ext cx="433388" cy="62921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97541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83" grpId="0" animBg="1"/>
      <p:bldP spid="3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10719" y="3810000"/>
                <a:ext cx="9109481" cy="635367"/>
              </a:xfrm>
              <a:prstGeom prst="rect">
                <a:avLst/>
              </a:prstGeom>
              <a:noFill/>
            </p:spPr>
            <p:txBody>
              <a:bodyPr wrap="none" rtlCol="0">
                <a:spAutoFit/>
              </a:bodyPr>
              <a:lstStyle/>
              <a:p>
                <a14:m>
                  <m:oMath xmlns:m="http://schemas.openxmlformats.org/officeDocument/2006/math">
                    <m:f>
                      <m:fPr>
                        <m:ctrlPr>
                          <a:rPr lang="en-US" sz="2400" i="1" smtClean="0">
                            <a:latin typeface="Cambria Math"/>
                          </a:rPr>
                        </m:ctrlPr>
                      </m:fPr>
                      <m:num>
                        <m:r>
                          <a:rPr lang="en-US" sz="2400" i="1" smtClean="0">
                            <a:latin typeface="Cambria Math"/>
                          </a:rPr>
                          <m:t>𝜕</m:t>
                        </m:r>
                        <m:sSub>
                          <m:sSubPr>
                            <m:ctrlPr>
                              <a:rPr lang="en-US" sz="2400" b="0" i="1" smtClean="0">
                                <a:latin typeface="Cambria Math"/>
                              </a:rPr>
                            </m:ctrlPr>
                          </m:sSubPr>
                          <m:e>
                            <m:r>
                              <m:rPr>
                                <m:sty m:val="p"/>
                              </m:rPr>
                              <a:rPr lang="en-US" sz="2400" b="0" i="0" smtClean="0">
                                <a:latin typeface="Cambria Math"/>
                              </a:rPr>
                              <m:t>log</m:t>
                            </m:r>
                            <m:r>
                              <a:rPr lang="en-US" sz="2400" b="0" i="1" smtClean="0">
                                <a:latin typeface="Cambria Math"/>
                              </a:rPr>
                              <m:t>⁡</m:t>
                            </m:r>
                            <m:r>
                              <a:rPr lang="en-US" sz="2400" b="0" i="1" smtClean="0">
                                <a:latin typeface="Cambria Math"/>
                              </a:rPr>
                              <m:t>𝑂</m:t>
                            </m:r>
                          </m:e>
                          <m:sub>
                            <m:r>
                              <a:rPr lang="en-US" sz="2400" b="0" i="1" smtClean="0">
                                <a:latin typeface="Cambria Math"/>
                              </a:rPr>
                              <m:t>𝑖</m:t>
                            </m:r>
                          </m:sub>
                        </m:sSub>
                        <m:r>
                          <a:rPr lang="en-US" sz="2400" b="0" i="1" smtClean="0">
                            <a:latin typeface="Cambria Math"/>
                          </a:rPr>
                          <m:t>(</m:t>
                        </m:r>
                        <m:r>
                          <a:rPr lang="en-US" sz="2400" b="0" i="1" smtClean="0">
                            <a:latin typeface="Cambria Math"/>
                          </a:rPr>
                          <m:t>𝜃</m:t>
                        </m:r>
                        <m:r>
                          <a:rPr lang="en-US" sz="2400" b="0" i="1" smtClean="0">
                            <a:latin typeface="Cambria Math"/>
                          </a:rPr>
                          <m:t>)</m:t>
                        </m:r>
                      </m:num>
                      <m:den>
                        <m:r>
                          <a:rPr lang="en-US" sz="2400" i="1" smtClean="0">
                            <a:latin typeface="Cambria Math"/>
                          </a:rPr>
                          <m:t>𝜕</m:t>
                        </m:r>
                        <m:r>
                          <a:rPr lang="en-US" sz="2400" b="0" i="1" smtClean="0">
                            <a:latin typeface="Cambria Math"/>
                          </a:rPr>
                          <m:t>𝜃</m:t>
                        </m:r>
                      </m:den>
                    </m:f>
                    <m:r>
                      <a:rPr lang="en-US" sz="2400" b="0" i="1" smtClean="0">
                        <a:latin typeface="Cambria Math"/>
                      </a:rPr>
                      <m:t>=</m:t>
                    </m:r>
                    <m:sSub>
                      <m:sSubPr>
                        <m:ctrlPr>
                          <a:rPr lang="en-US" sz="2400" b="0" i="1" smtClean="0">
                            <a:latin typeface="Cambria Math"/>
                          </a:rPr>
                        </m:ctrlPr>
                      </m:sSubPr>
                      <m:e>
                        <m:r>
                          <a:rPr lang="en-US" sz="2400" b="0" i="1" smtClean="0">
                            <a:latin typeface="Cambria Math"/>
                          </a:rPr>
                          <m:t>𝑚𝑎𝑥</m:t>
                        </m:r>
                      </m:e>
                      <m:sub>
                        <m:r>
                          <a:rPr lang="en-US" sz="2400" b="0" i="1" smtClean="0">
                            <a:latin typeface="Cambria Math"/>
                          </a:rPr>
                          <m:t>𝑝</m:t>
                        </m:r>
                        <m:d>
                          <m:dPr>
                            <m:ctrlPr>
                              <a:rPr lang="en-US" sz="2400" b="0" i="1" smtClean="0">
                                <a:latin typeface="Cambria Math"/>
                              </a:rPr>
                            </m:ctrlPr>
                          </m:dPr>
                          <m:e>
                            <m:r>
                              <a:rPr lang="en-US" sz="2400" b="0" i="1" smtClean="0">
                                <a:latin typeface="Cambria Math"/>
                              </a:rPr>
                              <m:t>𝑡</m:t>
                            </m:r>
                            <m:r>
                              <a:rPr lang="en-US" sz="2400" b="0" i="1" smtClean="0">
                                <a:latin typeface="Cambria Math"/>
                              </a:rPr>
                              <m:t>,</m:t>
                            </m:r>
                            <m:r>
                              <a:rPr lang="en-US" sz="2400" b="0" i="1" smtClean="0">
                                <a:latin typeface="Cambria Math"/>
                              </a:rPr>
                              <m:t>𝑧</m:t>
                            </m:r>
                          </m:e>
                          <m:e>
                            <m:r>
                              <a:rPr lang="en-US" sz="2400" b="0" i="1" smtClean="0">
                                <a:latin typeface="Cambria Math"/>
                              </a:rPr>
                              <m:t>𝑠</m:t>
                            </m:r>
                            <m:r>
                              <a:rPr lang="en-US" sz="2400" b="0" i="1" smtClean="0">
                                <a:latin typeface="Cambria Math"/>
                              </a:rPr>
                              <m:t>,</m:t>
                            </m:r>
                            <m:r>
                              <a:rPr lang="en-US" sz="2400" b="0" i="1" smtClean="0">
                                <a:latin typeface="Cambria Math"/>
                              </a:rPr>
                              <m:t>𝑑</m:t>
                            </m:r>
                            <m:r>
                              <a:rPr lang="en-US" sz="2400" b="0" i="1" smtClean="0">
                                <a:latin typeface="Cambria Math"/>
                              </a:rPr>
                              <m:t>;</m:t>
                            </m:r>
                            <m:r>
                              <a:rPr lang="en-US" sz="2400" b="0" i="1" smtClean="0">
                                <a:latin typeface="Cambria Math"/>
                              </a:rPr>
                              <m:t>𝜃</m:t>
                            </m:r>
                          </m:e>
                        </m:d>
                      </m:sub>
                    </m:sSub>
                    <m:d>
                      <m:dPr>
                        <m:ctrlPr>
                          <a:rPr lang="en-US" sz="2400" b="0" i="1" smtClean="0">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smtClean="0"/>
                  <a:t> - </a:t>
                </a:r>
                <a14:m>
                  <m:oMath xmlns:m="http://schemas.openxmlformats.org/officeDocument/2006/math">
                    <m:sSub>
                      <m:sSubPr>
                        <m:ctrlPr>
                          <a:rPr lang="en-US" sz="2400" i="1">
                            <a:latin typeface="Cambria Math"/>
                          </a:rPr>
                        </m:ctrlPr>
                      </m:sSubPr>
                      <m:e>
                        <m:r>
                          <a:rPr lang="en-US" sz="2400" b="0" i="1" smtClean="0">
                            <a:latin typeface="Cambria Math"/>
                          </a:rPr>
                          <m:t>𝑚𝑎𝑥</m:t>
                        </m:r>
                      </m:e>
                      <m:sub>
                        <m:r>
                          <a:rPr lang="en-US" sz="2400" i="1">
                            <a:latin typeface="Cambria Math"/>
                          </a:rPr>
                          <m:t>𝑝</m:t>
                        </m:r>
                        <m:d>
                          <m:dPr>
                            <m:ctrlPr>
                              <a:rPr lang="en-US" sz="2400" i="1">
                                <a:latin typeface="Cambria Math"/>
                              </a:rPr>
                            </m:ctrlPr>
                          </m:dPr>
                          <m:e>
                            <m:r>
                              <a:rPr lang="en-US" sz="2400" b="0" i="1" smtClean="0">
                                <a:latin typeface="Cambria Math"/>
                              </a:rPr>
                              <m:t>𝑡</m:t>
                            </m:r>
                            <m:r>
                              <a:rPr lang="en-US" sz="2400" b="0" i="1" smtClean="0">
                                <a:latin typeface="Cambria Math"/>
                              </a:rPr>
                              <m:t>,</m:t>
                            </m:r>
                            <m:r>
                              <a:rPr lang="en-US" sz="2400" b="0" i="1" smtClean="0">
                                <a:latin typeface="Cambria Math"/>
                              </a:rPr>
                              <m:t>𝑑</m:t>
                            </m:r>
                            <m:r>
                              <a:rPr lang="en-US" sz="2400" b="0" i="1" smtClean="0">
                                <a:latin typeface="Cambria Math"/>
                              </a:rPr>
                              <m:t>,</m:t>
                            </m:r>
                            <m:r>
                              <a:rPr lang="en-US" sz="2400" i="1">
                                <a:latin typeface="Cambria Math"/>
                              </a:rPr>
                              <m:t>𝑧</m:t>
                            </m:r>
                          </m:e>
                          <m:e>
                            <m:r>
                              <a:rPr lang="en-US" sz="2400" i="1">
                                <a:latin typeface="Cambria Math"/>
                              </a:rPr>
                              <m:t>𝑠</m:t>
                            </m:r>
                            <m:r>
                              <a:rPr lang="en-US" sz="2400" i="1">
                                <a:latin typeface="Cambria Math"/>
                              </a:rPr>
                              <m:t>;</m:t>
                            </m:r>
                            <m:r>
                              <a:rPr lang="en-US" sz="2400" i="1">
                                <a:latin typeface="Cambria Math"/>
                              </a:rPr>
                              <m:t>𝜃</m:t>
                            </m:r>
                          </m:e>
                        </m:d>
                      </m:sub>
                    </m:sSub>
                    <m:d>
                      <m:dPr>
                        <m:ctrlPr>
                          <a:rPr lang="en-US" sz="2400" i="1">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 </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a:t> </a:t>
                </a:r>
                <a:r>
                  <a:rPr lang="en-US" sz="2400" dirty="0" smtClean="0"/>
                  <a:t> </a:t>
                </a:r>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10719" y="3810000"/>
                <a:ext cx="9109481" cy="635367"/>
              </a:xfrm>
              <a:prstGeom prst="rect">
                <a:avLst/>
              </a:prstGeom>
              <a:blipFill rotWithShape="1">
                <a:blip r:embed="rId3"/>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63119" y="2209800"/>
                <a:ext cx="9109481" cy="635367"/>
              </a:xfrm>
              <a:prstGeom prst="rect">
                <a:avLst/>
              </a:prstGeom>
              <a:noFill/>
            </p:spPr>
            <p:txBody>
              <a:bodyPr wrap="none" rtlCol="0">
                <a:spAutoFit/>
              </a:bodyPr>
              <a:lstStyle/>
              <a:p>
                <a14:m>
                  <m:oMath xmlns:m="http://schemas.openxmlformats.org/officeDocument/2006/math">
                    <m:f>
                      <m:fPr>
                        <m:ctrlPr>
                          <a:rPr lang="en-US" sz="2400" i="1" smtClean="0">
                            <a:latin typeface="Cambria Math"/>
                          </a:rPr>
                        </m:ctrlPr>
                      </m:fPr>
                      <m:num>
                        <m:r>
                          <a:rPr lang="en-US" sz="2400" i="1" smtClean="0">
                            <a:latin typeface="Cambria Math"/>
                          </a:rPr>
                          <m:t>𝜕</m:t>
                        </m:r>
                        <m:sSub>
                          <m:sSubPr>
                            <m:ctrlPr>
                              <a:rPr lang="en-US" sz="2400" b="0" i="1" smtClean="0">
                                <a:latin typeface="Cambria Math"/>
                              </a:rPr>
                            </m:ctrlPr>
                          </m:sSubPr>
                          <m:e>
                            <m:r>
                              <m:rPr>
                                <m:sty m:val="p"/>
                              </m:rPr>
                              <a:rPr lang="en-US" sz="2400" b="0" i="0" smtClean="0">
                                <a:latin typeface="Cambria Math"/>
                              </a:rPr>
                              <m:t>log</m:t>
                            </m:r>
                            <m:r>
                              <a:rPr lang="en-US" sz="2400" b="0" i="1" smtClean="0">
                                <a:latin typeface="Cambria Math"/>
                              </a:rPr>
                              <m:t>⁡</m:t>
                            </m:r>
                            <m:r>
                              <a:rPr lang="en-US" sz="2400" b="0" i="1" smtClean="0">
                                <a:latin typeface="Cambria Math"/>
                              </a:rPr>
                              <m:t>𝑂</m:t>
                            </m:r>
                          </m:e>
                          <m:sub>
                            <m:r>
                              <a:rPr lang="en-US" sz="2400" b="0" i="1" smtClean="0">
                                <a:latin typeface="Cambria Math"/>
                              </a:rPr>
                              <m:t>𝑖</m:t>
                            </m:r>
                          </m:sub>
                        </m:sSub>
                        <m:r>
                          <a:rPr lang="en-US" sz="2400" b="0" i="1" smtClean="0">
                            <a:latin typeface="Cambria Math"/>
                          </a:rPr>
                          <m:t>(</m:t>
                        </m:r>
                        <m:r>
                          <a:rPr lang="en-US" sz="2400" b="0" i="1" smtClean="0">
                            <a:latin typeface="Cambria Math"/>
                          </a:rPr>
                          <m:t>𝜃</m:t>
                        </m:r>
                        <m:r>
                          <a:rPr lang="en-US" sz="2400" b="0" i="1" smtClean="0">
                            <a:latin typeface="Cambria Math"/>
                          </a:rPr>
                          <m:t>)</m:t>
                        </m:r>
                      </m:num>
                      <m:den>
                        <m:r>
                          <a:rPr lang="en-US" sz="2400" i="1" smtClean="0">
                            <a:latin typeface="Cambria Math"/>
                          </a:rPr>
                          <m:t>𝜕</m:t>
                        </m:r>
                        <m:r>
                          <a:rPr lang="en-US" sz="2400" b="0" i="1" smtClean="0">
                            <a:latin typeface="Cambria Math"/>
                          </a:rPr>
                          <m:t>𝜃</m:t>
                        </m:r>
                      </m:den>
                    </m:f>
                    <m:r>
                      <a:rPr lang="en-US" sz="2400" b="0" i="1" smtClean="0">
                        <a:latin typeface="Cambria Math"/>
                      </a:rPr>
                      <m:t>=</m:t>
                    </m:r>
                    <m:sSub>
                      <m:sSubPr>
                        <m:ctrlPr>
                          <a:rPr lang="en-US" sz="2400" b="0" i="1" smtClean="0">
                            <a:latin typeface="Cambria Math"/>
                          </a:rPr>
                        </m:ctrlPr>
                      </m:sSubPr>
                      <m:e>
                        <m:r>
                          <a:rPr lang="en-US" sz="2400" b="0" i="1" smtClean="0">
                            <a:latin typeface="Cambria Math"/>
                          </a:rPr>
                          <m:t>𝑚𝑎𝑥</m:t>
                        </m:r>
                      </m:e>
                      <m:sub>
                        <m:r>
                          <a:rPr lang="en-US" sz="2400" b="0" i="1" smtClean="0">
                            <a:latin typeface="Cambria Math"/>
                          </a:rPr>
                          <m:t>𝑝</m:t>
                        </m:r>
                        <m:d>
                          <m:dPr>
                            <m:ctrlPr>
                              <a:rPr lang="en-US" sz="2400" b="0" i="1" smtClean="0">
                                <a:latin typeface="Cambria Math"/>
                              </a:rPr>
                            </m:ctrlPr>
                          </m:dPr>
                          <m:e>
                            <m:r>
                              <a:rPr lang="en-US" sz="2400" b="0" i="1" smtClean="0">
                                <a:latin typeface="Cambria Math"/>
                              </a:rPr>
                              <m:t>𝑧</m:t>
                            </m:r>
                          </m:e>
                          <m:e>
                            <m:r>
                              <a:rPr lang="en-US" sz="2400" b="0" i="1" smtClean="0">
                                <a:latin typeface="Cambria Math"/>
                              </a:rPr>
                              <m:t>𝑠</m:t>
                            </m:r>
                            <m:r>
                              <a:rPr lang="en-US" sz="2400" b="0" i="1" smtClean="0">
                                <a:latin typeface="Cambria Math"/>
                              </a:rPr>
                              <m:t>,</m:t>
                            </m:r>
                            <m:r>
                              <a:rPr lang="en-US" sz="2400" b="0" i="1" smtClean="0">
                                <a:latin typeface="Cambria Math"/>
                              </a:rPr>
                              <m:t>𝑑</m:t>
                            </m:r>
                            <m:r>
                              <a:rPr lang="en-US" sz="2400" b="0" i="1" smtClean="0">
                                <a:latin typeface="Cambria Math"/>
                              </a:rPr>
                              <m:t>;</m:t>
                            </m:r>
                            <m:r>
                              <a:rPr lang="en-US" sz="2400" b="0" i="1" smtClean="0">
                                <a:latin typeface="Cambria Math"/>
                              </a:rPr>
                              <m:t>𝜃</m:t>
                            </m:r>
                          </m:e>
                        </m:d>
                      </m:sub>
                    </m:sSub>
                    <m:d>
                      <m:dPr>
                        <m:ctrlPr>
                          <a:rPr lang="en-US" sz="2400" b="0" i="1" smtClean="0">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smtClean="0"/>
                  <a:t> - </a:t>
                </a:r>
                <a14:m>
                  <m:oMath xmlns:m="http://schemas.openxmlformats.org/officeDocument/2006/math">
                    <m:sSub>
                      <m:sSubPr>
                        <m:ctrlPr>
                          <a:rPr lang="en-US" sz="2400" i="1">
                            <a:latin typeface="Cambria Math"/>
                          </a:rPr>
                        </m:ctrlPr>
                      </m:sSubPr>
                      <m:e>
                        <m:r>
                          <a:rPr lang="en-US" sz="2400" b="0" i="1" smtClean="0">
                            <a:latin typeface="Cambria Math"/>
                          </a:rPr>
                          <m:t>𝑚𝑎𝑥</m:t>
                        </m:r>
                      </m:e>
                      <m:sub>
                        <m:r>
                          <a:rPr lang="en-US" sz="2400" i="1">
                            <a:latin typeface="Cambria Math"/>
                          </a:rPr>
                          <m:t>𝑝</m:t>
                        </m:r>
                        <m:d>
                          <m:dPr>
                            <m:ctrlPr>
                              <a:rPr lang="en-US" sz="2400" i="1">
                                <a:latin typeface="Cambria Math"/>
                              </a:rPr>
                            </m:ctrlPr>
                          </m:dPr>
                          <m:e>
                            <m:r>
                              <a:rPr lang="en-US" sz="2400" b="0" i="1" smtClean="0">
                                <a:latin typeface="Cambria Math"/>
                              </a:rPr>
                              <m:t>𝑑</m:t>
                            </m:r>
                            <m:r>
                              <a:rPr lang="en-US" sz="2400" b="0" i="1" smtClean="0">
                                <a:latin typeface="Cambria Math"/>
                              </a:rPr>
                              <m:t>,</m:t>
                            </m:r>
                            <m:r>
                              <a:rPr lang="en-US" sz="2400" i="1">
                                <a:latin typeface="Cambria Math"/>
                              </a:rPr>
                              <m:t>𝑧</m:t>
                            </m:r>
                          </m:e>
                          <m:e>
                            <m:r>
                              <a:rPr lang="en-US" sz="2400" i="1">
                                <a:latin typeface="Cambria Math"/>
                              </a:rPr>
                              <m:t>𝑠</m:t>
                            </m:r>
                            <m:r>
                              <a:rPr lang="en-US" sz="2400" i="1">
                                <a:latin typeface="Cambria Math"/>
                              </a:rPr>
                              <m:t>;</m:t>
                            </m:r>
                            <m:r>
                              <a:rPr lang="en-US" sz="2400" i="1">
                                <a:latin typeface="Cambria Math"/>
                              </a:rPr>
                              <m:t>𝜃</m:t>
                            </m:r>
                          </m:e>
                        </m:d>
                      </m:sub>
                    </m:sSub>
                    <m:d>
                      <m:dPr>
                        <m:ctrlPr>
                          <a:rPr lang="en-US" sz="2400" i="1">
                            <a:latin typeface="Cambria Math"/>
                          </a:rPr>
                        </m:ctrlPr>
                      </m:dPr>
                      <m:e>
                        <m:nary>
                          <m:naryPr>
                            <m:chr m:val="∑"/>
                            <m:supHide m:val="on"/>
                            <m:ctrlPr>
                              <a:rPr lang="en-US" sz="2400" i="1">
                                <a:latin typeface="Cambria Math"/>
                              </a:rPr>
                            </m:ctrlPr>
                          </m:naryPr>
                          <m:sub>
                            <m:r>
                              <a:rPr lang="en-US" sz="2400" i="1">
                                <a:latin typeface="Cambria Math"/>
                              </a:rPr>
                              <m:t>𝑗</m:t>
                            </m:r>
                          </m:sub>
                          <m:sup/>
                          <m:e>
                            <m:r>
                              <a:rPr lang="en-US" sz="2400" i="1">
                                <a:latin typeface="Cambria Math"/>
                              </a:rPr>
                              <m:t>𝑓</m:t>
                            </m:r>
                            <m:r>
                              <a:rPr lang="en-US" sz="2400" i="1">
                                <a:latin typeface="Cambria Math"/>
                              </a:rPr>
                              <m:t>(</m:t>
                            </m:r>
                            <m:sSub>
                              <m:sSubPr>
                                <m:ctrlPr>
                                  <a:rPr lang="en-US" sz="2400" i="1">
                                    <a:latin typeface="Cambria Math"/>
                                  </a:rPr>
                                </m:ctrlPr>
                              </m:sSubPr>
                              <m:e>
                                <m:r>
                                  <a:rPr lang="en-US" sz="2400" i="1">
                                    <a:latin typeface="Cambria Math"/>
                                  </a:rPr>
                                  <m:t>𝑠</m:t>
                                </m:r>
                              </m:e>
                              <m:sub>
                                <m:r>
                                  <a:rPr lang="en-US" sz="2400" i="1">
                                    <a:latin typeface="Cambria Math"/>
                                  </a:rPr>
                                  <m:t>𝑗</m:t>
                                </m:r>
                              </m:sub>
                            </m:sSub>
                            <m:r>
                              <a:rPr lang="en-US" sz="2400" b="0" i="1" smtClean="0">
                                <a:latin typeface="Cambria Math"/>
                              </a:rPr>
                              <m:t>, </m:t>
                            </m:r>
                            <m:sSub>
                              <m:sSubPr>
                                <m:ctrlPr>
                                  <a:rPr lang="en-US" sz="2400" b="0" i="1" smtClean="0">
                                    <a:latin typeface="Cambria Math"/>
                                  </a:rPr>
                                </m:ctrlPr>
                              </m:sSubPr>
                              <m:e>
                                <m:r>
                                  <a:rPr lang="en-US" sz="2400" b="0" i="1" smtClean="0">
                                    <a:latin typeface="Cambria Math"/>
                                  </a:rPr>
                                  <m:t>𝑧</m:t>
                                </m:r>
                              </m:e>
                              <m:sub>
                                <m:r>
                                  <a:rPr lang="en-US" sz="2400" b="0" i="1" smtClean="0">
                                    <a:latin typeface="Cambria Math"/>
                                  </a:rPr>
                                  <m:t>𝑗</m:t>
                                </m:r>
                              </m:sub>
                            </m:sSub>
                            <m:r>
                              <a:rPr lang="en-US" sz="2400" i="1">
                                <a:latin typeface="Cambria Math"/>
                              </a:rPr>
                              <m:t>)</m:t>
                            </m:r>
                            <m:r>
                              <m:rPr>
                                <m:nor/>
                              </m:rPr>
                              <a:rPr lang="en-US" sz="2400" dirty="0"/>
                              <m:t> </m:t>
                            </m:r>
                          </m:e>
                        </m:nary>
                      </m:e>
                    </m:d>
                  </m:oMath>
                </a14:m>
                <a:r>
                  <a:rPr lang="en-US" sz="2400" dirty="0"/>
                  <a:t> </a:t>
                </a:r>
                <a:r>
                  <a:rPr lang="en-US" sz="2400" dirty="0" smtClean="0"/>
                  <a:t> </a:t>
                </a:r>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63119" y="2209800"/>
                <a:ext cx="9109481" cy="635367"/>
              </a:xfrm>
              <a:prstGeom prst="rect">
                <a:avLst/>
              </a:prstGeom>
              <a:blipFill rotWithShape="1">
                <a:blip r:embed="rId4"/>
                <a:stretch>
                  <a:fillRect b="-8654"/>
                </a:stretch>
              </a:blipFill>
            </p:spPr>
            <p:txBody>
              <a:bodyPr/>
              <a:lstStyle/>
              <a:p>
                <a:r>
                  <a:rPr lang="en-US">
                    <a:noFill/>
                  </a:rPr>
                  <a:t> </a:t>
                </a:r>
              </a:p>
            </p:txBody>
          </p:sp>
        </mc:Fallback>
      </mc:AlternateContent>
      <p:grpSp>
        <p:nvGrpSpPr>
          <p:cNvPr id="9" name="Group 8"/>
          <p:cNvGrpSpPr/>
          <p:nvPr/>
        </p:nvGrpSpPr>
        <p:grpSpPr>
          <a:xfrm>
            <a:off x="2437410" y="3962398"/>
            <a:ext cx="3963390" cy="482968"/>
            <a:chOff x="2437410" y="2895598"/>
            <a:chExt cx="3963390" cy="482968"/>
          </a:xfrm>
        </p:grpSpPr>
        <p:sp>
          <p:nvSpPr>
            <p:cNvPr id="6" name="Frame 5"/>
            <p:cNvSpPr/>
            <p:nvPr/>
          </p:nvSpPr>
          <p:spPr>
            <a:xfrm>
              <a:off x="2437410" y="2895599"/>
              <a:ext cx="228600" cy="482967"/>
            </a:xfrm>
            <a:prstGeom prst="frame">
              <a:avLst>
                <a:gd name="adj1" fmla="val 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6172200" y="2895598"/>
              <a:ext cx="228600" cy="482967"/>
            </a:xfrm>
            <a:prstGeom prst="frame">
              <a:avLst>
                <a:gd name="adj1" fmla="val 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sp>
        <p:nvSpPr>
          <p:cNvPr id="8" name="Rectangular Callout 7"/>
          <p:cNvSpPr/>
          <p:nvPr/>
        </p:nvSpPr>
        <p:spPr>
          <a:xfrm>
            <a:off x="1882239" y="5105400"/>
            <a:ext cx="4876800" cy="1143000"/>
          </a:xfrm>
          <a:prstGeom prst="wedgeRectCallout">
            <a:avLst>
              <a:gd name="adj1" fmla="val -7440"/>
              <a:gd name="adj2" fmla="val -1068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This is the difficult part!</a:t>
            </a:r>
          </a:p>
          <a:p>
            <a:pPr algn="ctr"/>
            <a:r>
              <a:rPr lang="en-US" sz="1600" dirty="0" smtClean="0"/>
              <a:t>soft constraints</a:t>
            </a:r>
          </a:p>
          <a:p>
            <a:pPr algn="ctr"/>
            <a:r>
              <a:rPr lang="en-US" sz="1600" dirty="0" smtClean="0"/>
              <a:t>No longer weighted edge-cover</a:t>
            </a:r>
            <a:endParaRPr lang="en-US" sz="1600" dirty="0"/>
          </a:p>
        </p:txBody>
      </p:sp>
      <p:sp>
        <p:nvSpPr>
          <p:cNvPr id="10" name="TextBox 9"/>
          <p:cNvSpPr txBox="1"/>
          <p:nvPr/>
        </p:nvSpPr>
        <p:spPr>
          <a:xfrm>
            <a:off x="381000" y="1828800"/>
            <a:ext cx="2531462" cy="369332"/>
          </a:xfrm>
          <a:prstGeom prst="rect">
            <a:avLst/>
          </a:prstGeom>
          <a:noFill/>
        </p:spPr>
        <p:txBody>
          <a:bodyPr wrap="none" rtlCol="0">
            <a:spAutoFit/>
          </a:bodyPr>
          <a:lstStyle/>
          <a:p>
            <a:r>
              <a:rPr lang="en-US" b="1" dirty="0" smtClean="0"/>
              <a:t>Old parameter updates:</a:t>
            </a:r>
            <a:endParaRPr lang="en-US" b="1" dirty="0"/>
          </a:p>
        </p:txBody>
      </p:sp>
      <p:sp>
        <p:nvSpPr>
          <p:cNvPr id="11" name="TextBox 10"/>
          <p:cNvSpPr txBox="1"/>
          <p:nvPr/>
        </p:nvSpPr>
        <p:spPr>
          <a:xfrm>
            <a:off x="381000" y="3440668"/>
            <a:ext cx="4664354" cy="369332"/>
          </a:xfrm>
          <a:prstGeom prst="rect">
            <a:avLst/>
          </a:prstGeom>
          <a:noFill/>
        </p:spPr>
        <p:txBody>
          <a:bodyPr wrap="none" rtlCol="0">
            <a:spAutoFit/>
          </a:bodyPr>
          <a:lstStyle/>
          <a:p>
            <a:r>
              <a:rPr lang="en-US" b="1" dirty="0" smtClean="0"/>
              <a:t>New parameter updates (</a:t>
            </a:r>
            <a:r>
              <a:rPr lang="en-US" b="1" dirty="0" smtClean="0">
                <a:solidFill>
                  <a:srgbClr val="FF0000"/>
                </a:solidFill>
              </a:rPr>
              <a:t>Missing Data Model</a:t>
            </a:r>
            <a:r>
              <a:rPr lang="en-US" b="1" dirty="0" smtClean="0"/>
              <a:t>):</a:t>
            </a:r>
            <a:endParaRPr lang="en-US" b="1" dirty="0"/>
          </a:p>
        </p:txBody>
      </p:sp>
      <p:sp>
        <p:nvSpPr>
          <p:cNvPr id="12" name="Rectangular Callout 11"/>
          <p:cNvSpPr/>
          <p:nvPr/>
        </p:nvSpPr>
        <p:spPr>
          <a:xfrm>
            <a:off x="3810000" y="2895600"/>
            <a:ext cx="5246538" cy="533400"/>
          </a:xfrm>
          <a:prstGeom prst="wedgeRectCallout">
            <a:avLst>
              <a:gd name="adj1" fmla="val 2423"/>
              <a:gd name="adj2" fmla="val 15368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Doesn’t make much difference…</a:t>
            </a:r>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73622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0945"/>
            <a:ext cx="8229600" cy="1143000"/>
          </a:xfrm>
        </p:spPr>
        <p:txBody>
          <a:bodyPr>
            <a:normAutofit/>
          </a:bodyPr>
          <a:lstStyle/>
          <a:p>
            <a:r>
              <a:rPr lang="en-US" dirty="0" smtClean="0"/>
              <a:t>MAP Inference</a:t>
            </a:r>
            <a:endParaRPr lang="en-US" dirty="0"/>
          </a:p>
        </p:txBody>
      </p:sp>
      <p:sp>
        <p:nvSpPr>
          <p:cNvPr id="3" name="Content Placeholder 2"/>
          <p:cNvSpPr>
            <a:spLocks noGrp="1"/>
          </p:cNvSpPr>
          <p:nvPr>
            <p:ph idx="1"/>
          </p:nvPr>
        </p:nvSpPr>
        <p:spPr>
          <a:xfrm>
            <a:off x="457200" y="1981200"/>
            <a:ext cx="8229600" cy="4419600"/>
          </a:xfrm>
        </p:spPr>
        <p:txBody>
          <a:bodyPr>
            <a:normAutofit fontScale="92500" lnSpcReduction="20000"/>
          </a:bodyPr>
          <a:lstStyle/>
          <a:p>
            <a:r>
              <a:rPr lang="en-US" dirty="0" smtClean="0"/>
              <a:t>Find </a:t>
            </a:r>
            <a:r>
              <a:rPr lang="en-US" b="1" dirty="0" smtClean="0"/>
              <a:t>z</a:t>
            </a:r>
            <a:r>
              <a:rPr lang="en-US" dirty="0" smtClean="0"/>
              <a:t> that maximizes</a:t>
            </a:r>
          </a:p>
          <a:p>
            <a:pPr lvl="1"/>
            <a:r>
              <a:rPr lang="en-US" dirty="0" smtClean="0"/>
              <a:t>Optimization with soft constraints</a:t>
            </a:r>
          </a:p>
          <a:p>
            <a:r>
              <a:rPr lang="en-US" dirty="0" smtClean="0"/>
              <a:t>A* Search</a:t>
            </a:r>
          </a:p>
          <a:p>
            <a:pPr lvl="1"/>
            <a:r>
              <a:rPr lang="en-US" dirty="0" smtClean="0"/>
              <a:t>Exact, but doesn’t scale to large problems</a:t>
            </a:r>
          </a:p>
          <a:p>
            <a:r>
              <a:rPr lang="en-US" dirty="0" smtClean="0"/>
              <a:t>Local search </a:t>
            </a:r>
            <a:r>
              <a:rPr lang="en-US" b="1" dirty="0" smtClean="0"/>
              <a:t>almost always</a:t>
            </a:r>
            <a:r>
              <a:rPr lang="en-US" dirty="0" smtClean="0"/>
              <a:t> optimal</a:t>
            </a:r>
          </a:p>
          <a:p>
            <a:pPr lvl="1"/>
            <a:r>
              <a:rPr lang="en-US" dirty="0" smtClean="0"/>
              <a:t>With carefully chosen search operators</a:t>
            </a:r>
          </a:p>
          <a:p>
            <a:pPr lvl="1"/>
            <a:r>
              <a:rPr lang="en-US" dirty="0" smtClean="0"/>
              <a:t>In ~100,000 problems only missed an optimal solution 3 times.</a:t>
            </a:r>
          </a:p>
          <a:p>
            <a:pPr lvl="2"/>
            <a:r>
              <a:rPr lang="en-US" dirty="0" smtClean="0"/>
              <a:t>(Compared with optimal solution found using A*)</a:t>
            </a:r>
          </a:p>
          <a:p>
            <a:pPr lvl="3"/>
            <a:r>
              <a:rPr lang="en-US" dirty="0" smtClean="0"/>
              <a:t>On problem sizes up to 100 variables (covers most of the data)</a:t>
            </a:r>
          </a:p>
          <a:p>
            <a:pPr lvl="1"/>
            <a:r>
              <a:rPr lang="en-US" dirty="0" smtClean="0"/>
              <a:t>Time and memory efficient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mc:AlternateContent xmlns:mc="http://schemas.openxmlformats.org/markup-compatibility/2006" xmlns:a14="http://schemas.microsoft.com/office/drawing/2010/main">
        <mc:Choice Requires="a14">
          <p:sp>
            <p:nvSpPr>
              <p:cNvPr id="5" name="Rectangle 4"/>
              <p:cNvSpPr/>
              <p:nvPr/>
            </p:nvSpPr>
            <p:spPr>
              <a:xfrm>
                <a:off x="4411682" y="1991380"/>
                <a:ext cx="22651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𝑃</m:t>
                      </m:r>
                      <m:d>
                        <m:dPr>
                          <m:ctrlPr>
                            <a:rPr lang="en-US" sz="2800" i="1">
                              <a:latin typeface="Cambria Math"/>
                            </a:rPr>
                          </m:ctrlPr>
                        </m:dPr>
                        <m:e>
                          <m:r>
                            <a:rPr lang="en-US" sz="2800" i="1">
                              <a:latin typeface="Cambria Math"/>
                            </a:rPr>
                            <m:t>𝑡</m:t>
                          </m:r>
                          <m:r>
                            <a:rPr lang="en-US" sz="2800" i="1">
                              <a:latin typeface="Cambria Math"/>
                            </a:rPr>
                            <m:t>,</m:t>
                          </m:r>
                          <m:r>
                            <a:rPr lang="en-US" sz="2800" i="1">
                              <a:latin typeface="Cambria Math"/>
                            </a:rPr>
                            <m:t>𝑧</m:t>
                          </m:r>
                        </m:e>
                        <m:e>
                          <m:r>
                            <a:rPr lang="en-US" sz="2800" i="1">
                              <a:latin typeface="Cambria Math"/>
                            </a:rPr>
                            <m:t>𝑠</m:t>
                          </m:r>
                          <m:r>
                            <a:rPr lang="en-US" sz="2800" i="1">
                              <a:latin typeface="Cambria Math"/>
                            </a:rPr>
                            <m:t>,</m:t>
                          </m:r>
                          <m:r>
                            <a:rPr lang="en-US" sz="2800" i="1">
                              <a:latin typeface="Cambria Math"/>
                            </a:rPr>
                            <m:t>𝑑</m:t>
                          </m:r>
                          <m:r>
                            <a:rPr lang="en-US" sz="2800" i="1">
                              <a:latin typeface="Cambria Math"/>
                            </a:rPr>
                            <m:t>;</m:t>
                          </m:r>
                          <m:r>
                            <a:rPr lang="en-US" sz="2800" i="1">
                              <a:latin typeface="Cambria Math"/>
                            </a:rPr>
                            <m:t>𝜃</m:t>
                          </m:r>
                        </m:e>
                      </m:d>
                    </m:oMath>
                  </m:oMathPara>
                </a14:m>
                <a:endParaRPr lang="en-US" sz="2800" dirty="0"/>
              </a:p>
            </p:txBody>
          </p:sp>
        </mc:Choice>
        <mc:Fallback xmlns="">
          <p:sp>
            <p:nvSpPr>
              <p:cNvPr id="5" name="Rectangle 4"/>
              <p:cNvSpPr>
                <a:spLocks noRot="1" noChangeAspect="1" noMove="1" noResize="1" noEditPoints="1" noAdjustHandles="1" noChangeArrowheads="1" noChangeShapeType="1" noTextEdit="1"/>
              </p:cNvSpPr>
              <p:nvPr/>
            </p:nvSpPr>
            <p:spPr>
              <a:xfrm>
                <a:off x="4411682" y="1991380"/>
                <a:ext cx="2265107" cy="523220"/>
              </a:xfrm>
              <a:prstGeom prst="rect">
                <a:avLst/>
              </a:prstGeom>
              <a:blipFill rotWithShape="1">
                <a:blip r:embed="rId3"/>
                <a:stretch>
                  <a:fillRect/>
                </a:stretch>
              </a:blipFill>
            </p:spPr>
            <p:txBody>
              <a:bodyPr/>
              <a:lstStyle/>
              <a:p>
                <a:r>
                  <a:rPr lang="en-US">
                    <a:noFill/>
                  </a:rPr>
                  <a:t> </a:t>
                </a:r>
              </a:p>
            </p:txBody>
          </p:sp>
        </mc:Fallback>
      </mc:AlternateContent>
      <p:grpSp>
        <p:nvGrpSpPr>
          <p:cNvPr id="8" name="Group 7"/>
          <p:cNvGrpSpPr/>
          <p:nvPr/>
        </p:nvGrpSpPr>
        <p:grpSpPr>
          <a:xfrm>
            <a:off x="1676400" y="1090163"/>
            <a:ext cx="7218928" cy="889599"/>
            <a:chOff x="900441" y="1166363"/>
            <a:chExt cx="6719559" cy="889599"/>
          </a:xfrm>
        </p:grpSpPr>
        <p:sp>
          <p:nvSpPr>
            <p:cNvPr id="6" name="Rectangular Callout 5"/>
            <p:cNvSpPr/>
            <p:nvPr/>
          </p:nvSpPr>
          <p:spPr>
            <a:xfrm>
              <a:off x="6324600" y="1295400"/>
              <a:ext cx="1295400" cy="684362"/>
            </a:xfrm>
            <a:prstGeom prst="wedgeRectCallout">
              <a:avLst>
                <a:gd name="adj1" fmla="val -167731"/>
                <a:gd name="adj2" fmla="val 881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a:t>
              </a:r>
              <a:endParaRPr lang="en-US" dirty="0"/>
            </a:p>
          </p:txBody>
        </p:sp>
        <p:sp>
          <p:nvSpPr>
            <p:cNvPr id="7" name="Rectangular Callout 6"/>
            <p:cNvSpPr/>
            <p:nvPr/>
          </p:nvSpPr>
          <p:spPr>
            <a:xfrm>
              <a:off x="4537233" y="1262332"/>
              <a:ext cx="1248011" cy="684362"/>
            </a:xfrm>
            <a:prstGeom prst="wedgeRectCallout">
              <a:avLst>
                <a:gd name="adj1" fmla="val -44210"/>
                <a:gd name="adj2" fmla="val 1017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Sentences</a:t>
              </a:r>
              <a:endParaRPr lang="en-US" dirty="0"/>
            </a:p>
          </p:txBody>
        </p:sp>
        <p:sp>
          <p:nvSpPr>
            <p:cNvPr id="9" name="Rectangular Callout 8"/>
            <p:cNvSpPr/>
            <p:nvPr/>
          </p:nvSpPr>
          <p:spPr>
            <a:xfrm>
              <a:off x="900441" y="1295400"/>
              <a:ext cx="1389869" cy="760562"/>
            </a:xfrm>
            <a:prstGeom prst="wedgeRectCallout">
              <a:avLst>
                <a:gd name="adj1" fmla="val 163361"/>
                <a:gd name="adj2" fmla="val 8785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Aggregate “mentioned in text”</a:t>
              </a:r>
              <a:endParaRPr lang="en-US" dirty="0"/>
            </a:p>
          </p:txBody>
        </p:sp>
        <p:sp>
          <p:nvSpPr>
            <p:cNvPr id="10" name="Rectangular Callout 9"/>
            <p:cNvSpPr/>
            <p:nvPr/>
          </p:nvSpPr>
          <p:spPr>
            <a:xfrm>
              <a:off x="2751576" y="1166363"/>
              <a:ext cx="1389869" cy="876300"/>
            </a:xfrm>
            <a:prstGeom prst="wedgeRectCallout">
              <a:avLst>
                <a:gd name="adj1" fmla="val 54049"/>
                <a:gd name="adj2" fmla="val 713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Sentence level hidden variables</a:t>
              </a:r>
              <a:endParaRPr lang="en-US" dirty="0"/>
            </a:p>
          </p:txBody>
        </p:sp>
      </p:grpSp>
    </p:spTree>
    <p:extLst>
      <p:ext uri="{BB962C8B-B14F-4D97-AF65-F5344CB8AC3E}">
        <p14:creationId xmlns:p14="http://schemas.microsoft.com/office/powerpoint/2010/main" val="40022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a:xfrm>
            <a:off x="6019800" y="1600200"/>
            <a:ext cx="2667000" cy="4525963"/>
          </a:xfrm>
        </p:spPr>
        <p:txBody>
          <a:bodyPr/>
          <a:lstStyle/>
          <a:p>
            <a:r>
              <a:rPr lang="en-US" b="1" dirty="0" smtClean="0">
                <a:solidFill>
                  <a:srgbClr val="FF0000"/>
                </a:solidFill>
              </a:rPr>
              <a:t>Red</a:t>
            </a:r>
            <a:r>
              <a:rPr lang="en-US" dirty="0" smtClean="0">
                <a:solidFill>
                  <a:srgbClr val="FF0000"/>
                </a:solidFill>
              </a:rPr>
              <a:t>: </a:t>
            </a:r>
            <a:r>
              <a:rPr lang="en-US" dirty="0" err="1" smtClean="0"/>
              <a:t>MultiR</a:t>
            </a:r>
            <a:endParaRPr lang="en-US" dirty="0" smtClean="0"/>
          </a:p>
          <a:p>
            <a:endParaRPr lang="en-US" b="1" dirty="0" smtClean="0"/>
          </a:p>
          <a:p>
            <a:r>
              <a:rPr lang="en-US" b="1" dirty="0" smtClean="0"/>
              <a:t>Black</a:t>
            </a:r>
            <a:r>
              <a:rPr lang="en-US" dirty="0" smtClean="0"/>
              <a:t>: Soft Constraints</a:t>
            </a:r>
          </a:p>
          <a:p>
            <a:endParaRPr lang="en-US" dirty="0" smtClean="0"/>
          </a:p>
          <a:p>
            <a:r>
              <a:rPr lang="en-US" b="1" dirty="0" smtClean="0">
                <a:solidFill>
                  <a:schemeClr val="accent3"/>
                </a:solidFill>
              </a:rPr>
              <a:t>Green</a:t>
            </a:r>
            <a:r>
              <a:rPr lang="en-US" dirty="0" smtClean="0">
                <a:solidFill>
                  <a:schemeClr val="accent3"/>
                </a:solidFill>
              </a:rPr>
              <a:t>: </a:t>
            </a:r>
            <a:r>
              <a:rPr lang="en-US" dirty="0" smtClean="0"/>
              <a:t>Missing Data Model</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01"/>
          <a:stretch/>
        </p:blipFill>
        <p:spPr bwMode="auto">
          <a:xfrm>
            <a:off x="228600" y="1481137"/>
            <a:ext cx="5638800" cy="520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6" name="TextBox 5"/>
          <p:cNvSpPr txBox="1"/>
          <p:nvPr/>
        </p:nvSpPr>
        <p:spPr>
          <a:xfrm>
            <a:off x="6777903" y="2057400"/>
            <a:ext cx="2366097" cy="369332"/>
          </a:xfrm>
          <a:prstGeom prst="rect">
            <a:avLst/>
          </a:prstGeom>
          <a:noFill/>
        </p:spPr>
        <p:txBody>
          <a:bodyPr wrap="none" rtlCol="0">
            <a:spAutoFit/>
          </a:bodyPr>
          <a:lstStyle/>
          <a:p>
            <a:r>
              <a:rPr lang="en-US" dirty="0" smtClean="0"/>
              <a:t>[Hoffmann et. al. 2011]</a:t>
            </a:r>
            <a:endParaRPr lang="en-US" dirty="0"/>
          </a:p>
        </p:txBody>
      </p:sp>
    </p:spTree>
    <p:extLst>
      <p:ext uri="{BB962C8B-B14F-4D97-AF65-F5344CB8AC3E}">
        <p14:creationId xmlns:p14="http://schemas.microsoft.com/office/powerpoint/2010/main" val="37396633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457200" y="1524000"/>
            <a:ext cx="8229600" cy="5181600"/>
          </a:xfrm>
        </p:spPr>
        <p:txBody>
          <a:bodyPr>
            <a:normAutofit fontScale="92500" lnSpcReduction="10000"/>
          </a:bodyPr>
          <a:lstStyle/>
          <a:p>
            <a:pPr marL="0" indent="0">
              <a:buNone/>
            </a:pPr>
            <a:r>
              <a:rPr lang="en-US" b="1" dirty="0" smtClean="0"/>
              <a:t>IE In Informal Text</a:t>
            </a:r>
          </a:p>
          <a:p>
            <a:r>
              <a:rPr lang="en-US" dirty="0" smtClean="0"/>
              <a:t>Analysis of challenges in informal text</a:t>
            </a:r>
          </a:p>
          <a:p>
            <a:r>
              <a:rPr lang="en-US" dirty="0" smtClean="0"/>
              <a:t>Adapted NLP tools to Twitter</a:t>
            </a:r>
          </a:p>
          <a:p>
            <a:pPr marL="0" indent="0">
              <a:buNone/>
            </a:pPr>
            <a:r>
              <a:rPr lang="en-US" dirty="0"/>
              <a:t> </a:t>
            </a:r>
            <a:r>
              <a:rPr lang="en-US" dirty="0" smtClean="0"/>
              <a:t>	</a:t>
            </a:r>
            <a:r>
              <a:rPr lang="en-US" dirty="0" smtClean="0">
                <a:hlinkClick r:id="rId3"/>
              </a:rPr>
              <a:t>http://github.com/aritter/twitter_nlp</a:t>
            </a:r>
            <a:endParaRPr lang="en-US" dirty="0" smtClean="0"/>
          </a:p>
          <a:p>
            <a:r>
              <a:rPr lang="en-US" dirty="0"/>
              <a:t>Calendar </a:t>
            </a:r>
            <a:r>
              <a:rPr lang="en-US" dirty="0" smtClean="0"/>
              <a:t>Demo</a:t>
            </a:r>
          </a:p>
          <a:p>
            <a:pPr marL="0" indent="0">
              <a:buNone/>
            </a:pPr>
            <a:r>
              <a:rPr lang="en-US" dirty="0"/>
              <a:t>	</a:t>
            </a:r>
            <a:r>
              <a:rPr lang="en-US" dirty="0" smtClean="0">
                <a:hlinkClick r:id="rId4"/>
              </a:rPr>
              <a:t>http://statuscalendar.cs.washington.edu/</a:t>
            </a:r>
            <a:endParaRPr lang="en-US" dirty="0" smtClean="0"/>
          </a:p>
          <a:p>
            <a:pPr marL="0" indent="0">
              <a:buNone/>
            </a:pPr>
            <a:r>
              <a:rPr lang="en-US" b="1" dirty="0" smtClean="0"/>
              <a:t>Probabilistic Models of Open Domain IE</a:t>
            </a:r>
          </a:p>
          <a:p>
            <a:r>
              <a:rPr lang="en-US" dirty="0" smtClean="0"/>
              <a:t>Unsupervised </a:t>
            </a:r>
            <a:r>
              <a:rPr lang="en-US" dirty="0"/>
              <a:t>Event </a:t>
            </a:r>
            <a:r>
              <a:rPr lang="en-US" dirty="0" smtClean="0"/>
              <a:t>Categorization</a:t>
            </a:r>
          </a:p>
          <a:p>
            <a:r>
              <a:rPr lang="en-US" dirty="0" smtClean="0"/>
              <a:t>Distant </a:t>
            </a:r>
            <a:r>
              <a:rPr lang="en-US" dirty="0"/>
              <a:t>Supervision using Topic Models</a:t>
            </a:r>
          </a:p>
          <a:p>
            <a:r>
              <a:rPr lang="en-US" dirty="0" smtClean="0"/>
              <a:t>Modeling missing data in Distant Supervision</a:t>
            </a:r>
          </a:p>
          <a:p>
            <a:pPr marL="0" indent="0">
              <a:buNone/>
            </a:pP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1312237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Media</a:t>
            </a:r>
            <a:endParaRPr lang="en-US" dirty="0"/>
          </a:p>
        </p:txBody>
      </p:sp>
      <p:sp>
        <p:nvSpPr>
          <p:cNvPr id="3" name="Content Placeholder 2"/>
          <p:cNvSpPr>
            <a:spLocks noGrp="1"/>
          </p:cNvSpPr>
          <p:nvPr>
            <p:ph idx="1"/>
          </p:nvPr>
        </p:nvSpPr>
        <p:spPr>
          <a:xfrm>
            <a:off x="457200" y="1600200"/>
            <a:ext cx="8229600" cy="4876800"/>
          </a:xfrm>
        </p:spPr>
        <p:txBody>
          <a:bodyPr/>
          <a:lstStyle/>
          <a:p>
            <a:r>
              <a:rPr lang="en-US" dirty="0" smtClean="0"/>
              <a:t>Competing source of info on current events</a:t>
            </a:r>
          </a:p>
          <a:p>
            <a:r>
              <a:rPr lang="en-US" dirty="0" smtClean="0"/>
              <a:t>Status Messages</a:t>
            </a:r>
          </a:p>
          <a:p>
            <a:pPr lvl="1"/>
            <a:r>
              <a:rPr lang="en-US" dirty="0" smtClean="0"/>
              <a:t>Short</a:t>
            </a:r>
          </a:p>
          <a:p>
            <a:pPr lvl="1"/>
            <a:r>
              <a:rPr lang="en-US" dirty="0" smtClean="0"/>
              <a:t>Easy to write (even on mobile devices)</a:t>
            </a:r>
          </a:p>
          <a:p>
            <a:pPr lvl="1"/>
            <a:r>
              <a:rPr lang="en-US" dirty="0" smtClean="0"/>
              <a:t>Instantly and widely disseminated</a:t>
            </a:r>
          </a:p>
          <a:p>
            <a:r>
              <a:rPr lang="en-US" dirty="0" smtClean="0"/>
              <a:t>Double Edged Sword</a:t>
            </a:r>
          </a:p>
          <a:p>
            <a:pPr lvl="1"/>
            <a:r>
              <a:rPr lang="en-US" dirty="0" smtClean="0"/>
              <a:t>Many irrelevant messages</a:t>
            </a:r>
          </a:p>
          <a:p>
            <a:pPr lvl="1"/>
            <a:r>
              <a:rPr lang="en-US" dirty="0" smtClean="0"/>
              <a:t>Many redundant messages</a:t>
            </a:r>
          </a:p>
        </p:txBody>
      </p:sp>
      <p:pic>
        <p:nvPicPr>
          <p:cNvPr id="5" name="Picture 2" descr="http://androinica.com/wp-content/uploads/2010/04/twitter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438" y="300038"/>
            <a:ext cx="1071562" cy="1071562"/>
          </a:xfrm>
          <a:prstGeom prst="rect">
            <a:avLst/>
          </a:prstGeom>
          <a:noFill/>
          <a:extLst>
            <a:ext uri="{909E8E84-426E-40DD-AFC4-6F175D3DCCD1}">
              <a14:hiddenFill xmlns:a14="http://schemas.microsoft.com/office/drawing/2010/main">
                <a:solidFill>
                  <a:srgbClr val="FFFFFF"/>
                </a:solidFill>
              </a14:hiddenFill>
            </a:ext>
          </a:extLst>
        </p:spPr>
      </p:pic>
      <p:sp>
        <p:nvSpPr>
          <p:cNvPr id="6" name="Explosion 1 5"/>
          <p:cNvSpPr/>
          <p:nvPr/>
        </p:nvSpPr>
        <p:spPr>
          <a:xfrm>
            <a:off x="5638800" y="3581400"/>
            <a:ext cx="4038600" cy="38100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Information Overload</a:t>
            </a:r>
            <a:endParaRPr lang="en-US" sz="2800" b="1" dirty="0"/>
          </a:p>
        </p:txBody>
      </p:sp>
      <p:pic>
        <p:nvPicPr>
          <p:cNvPr id="7" name="Picture 2" descr="Sina Weib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33400"/>
            <a:ext cx="1905000" cy="5810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534712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Other Themes</a:t>
            </a:r>
            <a:endParaRPr lang="en-US" dirty="0"/>
          </a:p>
        </p:txBody>
      </p:sp>
      <p:sp>
        <p:nvSpPr>
          <p:cNvPr id="3" name="Content Placeholder 2"/>
          <p:cNvSpPr>
            <a:spLocks noGrp="1"/>
          </p:cNvSpPr>
          <p:nvPr>
            <p:ph idx="1"/>
          </p:nvPr>
        </p:nvSpPr>
        <p:spPr>
          <a:xfrm>
            <a:off x="685800" y="1815062"/>
            <a:ext cx="7467600" cy="4848225"/>
          </a:xfrm>
        </p:spPr>
        <p:txBody>
          <a:bodyPr>
            <a:normAutofit/>
          </a:bodyPr>
          <a:lstStyle/>
          <a:p>
            <a:pPr marL="0" indent="0">
              <a:buNone/>
            </a:pPr>
            <a:r>
              <a:rPr lang="en-US" b="1" dirty="0" smtClean="0"/>
              <a:t>Conversational Modeling in Social Media</a:t>
            </a:r>
          </a:p>
          <a:p>
            <a:pPr marL="457200" lvl="1" indent="0">
              <a:buNone/>
            </a:pPr>
            <a:r>
              <a:rPr lang="en-US" sz="2400" dirty="0" smtClean="0">
                <a:solidFill>
                  <a:srgbClr val="FF0000"/>
                </a:solidFill>
              </a:rPr>
              <a:t>[</a:t>
            </a:r>
            <a:r>
              <a:rPr lang="en-US" sz="2400" b="1" dirty="0" smtClean="0">
                <a:solidFill>
                  <a:srgbClr val="FF0000"/>
                </a:solidFill>
              </a:rPr>
              <a:t>Ritter</a:t>
            </a:r>
            <a:r>
              <a:rPr lang="en-US" sz="2400" dirty="0">
                <a:solidFill>
                  <a:srgbClr val="FF0000"/>
                </a:solidFill>
              </a:rPr>
              <a:t>, Cherry, Dolan, </a:t>
            </a:r>
            <a:r>
              <a:rPr lang="en-US" sz="2400" dirty="0" smtClean="0">
                <a:solidFill>
                  <a:srgbClr val="FF0000"/>
                </a:solidFill>
              </a:rPr>
              <a:t>NAACL 2010]</a:t>
            </a:r>
          </a:p>
          <a:p>
            <a:pPr marL="457200" lvl="1" indent="0">
              <a:buNone/>
            </a:pPr>
            <a:r>
              <a:rPr lang="en-US" sz="2400" dirty="0" smtClean="0">
                <a:solidFill>
                  <a:srgbClr val="FF0000"/>
                </a:solidFill>
              </a:rPr>
              <a:t>[</a:t>
            </a:r>
            <a:r>
              <a:rPr lang="en-US" sz="2400" b="1" dirty="0" smtClean="0">
                <a:solidFill>
                  <a:srgbClr val="FF0000"/>
                </a:solidFill>
              </a:rPr>
              <a:t>Ritter</a:t>
            </a:r>
            <a:r>
              <a:rPr lang="en-US" sz="2400" dirty="0">
                <a:solidFill>
                  <a:srgbClr val="FF0000"/>
                </a:solidFill>
              </a:rPr>
              <a:t>, Cherry, Dolan, EMNLP </a:t>
            </a:r>
            <a:r>
              <a:rPr lang="en-US" sz="2400" dirty="0" smtClean="0">
                <a:solidFill>
                  <a:srgbClr val="FF0000"/>
                </a:solidFill>
              </a:rPr>
              <a:t>2011]</a:t>
            </a:r>
          </a:p>
          <a:p>
            <a:endParaRPr lang="en-US" dirty="0" smtClean="0"/>
          </a:p>
          <a:p>
            <a:endParaRPr lang="en-US" dirty="0" smtClean="0"/>
          </a:p>
          <a:p>
            <a:pPr marL="0" indent="0">
              <a:buNone/>
            </a:pPr>
            <a:r>
              <a:rPr lang="en-US" b="1" dirty="0" smtClean="0"/>
              <a:t>Paraphrasing Between Language Styles</a:t>
            </a:r>
          </a:p>
          <a:p>
            <a:pPr marL="457200" lvl="1" indent="0">
              <a:buNone/>
            </a:pPr>
            <a:r>
              <a:rPr lang="en-US" sz="2400" dirty="0" smtClean="0">
                <a:solidFill>
                  <a:srgbClr val="FF0000"/>
                </a:solidFill>
              </a:rPr>
              <a:t>[</a:t>
            </a:r>
            <a:r>
              <a:rPr lang="en-US" sz="2400" dirty="0" err="1" smtClean="0">
                <a:solidFill>
                  <a:srgbClr val="FF0000"/>
                </a:solidFill>
              </a:rPr>
              <a:t>Xu</a:t>
            </a:r>
            <a:r>
              <a:rPr lang="en-US" sz="2400" dirty="0" smtClean="0">
                <a:solidFill>
                  <a:srgbClr val="FF0000"/>
                </a:solidFill>
              </a:rPr>
              <a:t>, </a:t>
            </a:r>
            <a:r>
              <a:rPr lang="en-US" sz="2400" b="1" dirty="0" smtClean="0">
                <a:solidFill>
                  <a:srgbClr val="FF0000"/>
                </a:solidFill>
              </a:rPr>
              <a:t>Ritter</a:t>
            </a:r>
            <a:r>
              <a:rPr lang="en-US" sz="2400" dirty="0" smtClean="0">
                <a:solidFill>
                  <a:srgbClr val="FF0000"/>
                </a:solidFill>
              </a:rPr>
              <a:t>, Dolan, </a:t>
            </a:r>
            <a:r>
              <a:rPr lang="en-US" sz="2400" dirty="0" err="1" smtClean="0">
                <a:solidFill>
                  <a:srgbClr val="FF0000"/>
                </a:solidFill>
              </a:rPr>
              <a:t>Grishman</a:t>
            </a:r>
            <a:r>
              <a:rPr lang="en-US" sz="2400" dirty="0" smtClean="0">
                <a:solidFill>
                  <a:srgbClr val="FF0000"/>
                </a:solidFill>
              </a:rPr>
              <a:t>, Cherry, COLING 2012]</a:t>
            </a:r>
          </a:p>
          <a:p>
            <a:pPr marL="457200" lvl="1" indent="0">
              <a:buNone/>
            </a:pPr>
            <a:r>
              <a:rPr lang="en-US" sz="2400" dirty="0" smtClean="0">
                <a:solidFill>
                  <a:srgbClr val="FF0000"/>
                </a:solidFill>
              </a:rPr>
              <a:t>[</a:t>
            </a:r>
            <a:r>
              <a:rPr lang="en-US" sz="2400" dirty="0" err="1" smtClean="0">
                <a:solidFill>
                  <a:srgbClr val="FF0000"/>
                </a:solidFill>
              </a:rPr>
              <a:t>Xu</a:t>
            </a:r>
            <a:r>
              <a:rPr lang="en-US" sz="2400" dirty="0" smtClean="0">
                <a:solidFill>
                  <a:srgbClr val="FF0000"/>
                </a:solidFill>
              </a:rPr>
              <a:t>, </a:t>
            </a:r>
            <a:r>
              <a:rPr lang="en-US" sz="2400" b="1" dirty="0" smtClean="0">
                <a:solidFill>
                  <a:srgbClr val="FF0000"/>
                </a:solidFill>
              </a:rPr>
              <a:t>Ritter</a:t>
            </a:r>
            <a:r>
              <a:rPr lang="en-US" sz="2400" dirty="0" smtClean="0">
                <a:solidFill>
                  <a:srgbClr val="FF0000"/>
                </a:solidFill>
              </a:rPr>
              <a:t>, </a:t>
            </a:r>
            <a:r>
              <a:rPr lang="en-US" sz="2400" dirty="0" err="1" smtClean="0">
                <a:solidFill>
                  <a:srgbClr val="FF0000"/>
                </a:solidFill>
              </a:rPr>
              <a:t>Grishman</a:t>
            </a:r>
            <a:r>
              <a:rPr lang="en-US" sz="2400" dirty="0" smtClean="0">
                <a:solidFill>
                  <a:srgbClr val="FF0000"/>
                </a:solidFill>
              </a:rPr>
              <a:t>, In Submission.]</a:t>
            </a:r>
          </a:p>
          <a:p>
            <a:endParaRPr lang="en-US" dirty="0" smtClean="0"/>
          </a:p>
        </p:txBody>
      </p:sp>
      <p:pic>
        <p:nvPicPr>
          <p:cNvPr id="4" name="Picture 2" descr="https://encrypted-tbn1.gstatic.com/images?q=tbn:ANd9GcQuef9lbACS_DBPvgOtqvblOjxS3oFYcLQCwj3K4RyglvU8aZ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170" y="1143000"/>
            <a:ext cx="2249030" cy="6244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1.gstatic.com/images?q=tbn:ANd9GcTOTe38hN5VeNw6JsLKJWM51eDsdmcRCsSGHi__iXi0wNuGwtm_l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3857625"/>
            <a:ext cx="3562350" cy="6381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50</a:t>
            </a:fld>
            <a:endParaRPr lang="en-US"/>
          </a:p>
        </p:txBody>
      </p:sp>
      <p:sp>
        <p:nvSpPr>
          <p:cNvPr id="6" name="Frame 5"/>
          <p:cNvSpPr/>
          <p:nvPr/>
        </p:nvSpPr>
        <p:spPr>
          <a:xfrm>
            <a:off x="762000" y="2819400"/>
            <a:ext cx="5562600" cy="533400"/>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67425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a:t>
            </a:r>
            <a:br>
              <a:rPr lang="en-US" dirty="0" smtClean="0"/>
            </a:br>
            <a:r>
              <a:rPr lang="en-US" dirty="0" smtClean="0"/>
              <a:t> Statistical Machine Translation</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08447098"/>
              </p:ext>
            </p:extLst>
          </p:nvPr>
        </p:nvGraphicFramePr>
        <p:xfrm>
          <a:off x="391886" y="2481150"/>
          <a:ext cx="8380227" cy="2794371"/>
        </p:xfrm>
        <a:graphic>
          <a:graphicData uri="http://schemas.openxmlformats.org/drawingml/2006/table">
            <a:tbl>
              <a:tblPr firstRow="1" bandRow="1">
                <a:tableStyleId>{5C22544A-7EE6-4342-B048-85BDC9FD1C3A}</a:tableStyleId>
              </a:tblPr>
              <a:tblGrid>
                <a:gridCol w="1828800"/>
                <a:gridCol w="3758018"/>
                <a:gridCol w="2793409"/>
              </a:tblGrid>
              <a:tr h="616497">
                <a:tc>
                  <a:txBody>
                    <a:bodyPr/>
                    <a:lstStyle/>
                    <a:p>
                      <a:pPr algn="ctr"/>
                      <a:endParaRPr lang="en-US" sz="2800" baseline="0" dirty="0"/>
                    </a:p>
                  </a:txBody>
                  <a:tcPr/>
                </a:tc>
                <a:tc>
                  <a:txBody>
                    <a:bodyPr/>
                    <a:lstStyle/>
                    <a:p>
                      <a:pPr algn="ctr"/>
                      <a:r>
                        <a:rPr lang="en-US" sz="2800" baseline="0" dirty="0" smtClean="0"/>
                        <a:t>SMT</a:t>
                      </a:r>
                      <a:endParaRPr lang="en-US" sz="2800" baseline="0" dirty="0"/>
                    </a:p>
                  </a:txBody>
                  <a:tcPr/>
                </a:tc>
                <a:tc>
                  <a:txBody>
                    <a:bodyPr/>
                    <a:lstStyle/>
                    <a:p>
                      <a:pPr algn="ctr"/>
                      <a:r>
                        <a:rPr lang="en-US" sz="2800" dirty="0" smtClean="0"/>
                        <a:t>Response Generation</a:t>
                      </a:r>
                      <a:endParaRPr lang="en-US" sz="2800" dirty="0"/>
                    </a:p>
                  </a:txBody>
                  <a:tcPr/>
                </a:tc>
              </a:tr>
              <a:tr h="616497">
                <a:tc>
                  <a:txBody>
                    <a:bodyPr/>
                    <a:lstStyle/>
                    <a:p>
                      <a:r>
                        <a:rPr lang="en-US" sz="3200" dirty="0" smtClean="0"/>
                        <a:t>INPUT:</a:t>
                      </a:r>
                      <a:endParaRPr lang="en-US" sz="3200" dirty="0"/>
                    </a:p>
                  </a:txBody>
                  <a:tcPr/>
                </a:tc>
                <a:tc>
                  <a:txBody>
                    <a:bodyPr/>
                    <a:lstStyle/>
                    <a:p>
                      <a:r>
                        <a:rPr lang="en-US" sz="3200" dirty="0" smtClean="0"/>
                        <a:t>Foreign Text</a:t>
                      </a:r>
                      <a:endParaRPr lang="en-US" sz="3200" dirty="0"/>
                    </a:p>
                  </a:txBody>
                  <a:tcPr/>
                </a:tc>
                <a:tc>
                  <a:txBody>
                    <a:bodyPr/>
                    <a:lstStyle/>
                    <a:p>
                      <a:r>
                        <a:rPr lang="en-US" sz="3200" dirty="0" smtClean="0"/>
                        <a:t>User</a:t>
                      </a:r>
                      <a:r>
                        <a:rPr lang="en-US" sz="3200" baseline="0" dirty="0" smtClean="0"/>
                        <a:t> Utterance</a:t>
                      </a:r>
                      <a:endParaRPr lang="en-US" sz="3200" dirty="0"/>
                    </a:p>
                  </a:txBody>
                  <a:tcPr/>
                </a:tc>
              </a:tr>
              <a:tr h="616497">
                <a:tc>
                  <a:txBody>
                    <a:bodyPr/>
                    <a:lstStyle/>
                    <a:p>
                      <a:r>
                        <a:rPr lang="en-US" sz="3200" dirty="0" smtClean="0"/>
                        <a:t>OUTPUT</a:t>
                      </a:r>
                      <a:endParaRPr lang="en-US" sz="3200" dirty="0"/>
                    </a:p>
                  </a:txBody>
                  <a:tcPr/>
                </a:tc>
                <a:tc>
                  <a:txBody>
                    <a:bodyPr/>
                    <a:lstStyle/>
                    <a:p>
                      <a:r>
                        <a:rPr lang="en-US" sz="3200" dirty="0" smtClean="0"/>
                        <a:t>English Text</a:t>
                      </a:r>
                      <a:endParaRPr lang="en-US" sz="3200" dirty="0"/>
                    </a:p>
                  </a:txBody>
                  <a:tcPr/>
                </a:tc>
                <a:tc>
                  <a:txBody>
                    <a:bodyPr/>
                    <a:lstStyle/>
                    <a:p>
                      <a:r>
                        <a:rPr lang="en-US" sz="3200" dirty="0" smtClean="0"/>
                        <a:t>Response</a:t>
                      </a:r>
                      <a:endParaRPr lang="en-US" sz="3200" dirty="0"/>
                    </a:p>
                  </a:txBody>
                  <a:tcPr/>
                </a:tc>
              </a:tr>
              <a:tr h="616497">
                <a:tc>
                  <a:txBody>
                    <a:bodyPr/>
                    <a:lstStyle/>
                    <a:p>
                      <a:r>
                        <a:rPr lang="en-US" sz="3200" dirty="0" smtClean="0"/>
                        <a:t>TRAIN:</a:t>
                      </a:r>
                      <a:endParaRPr lang="en-US" sz="3200" dirty="0"/>
                    </a:p>
                  </a:txBody>
                  <a:tcPr/>
                </a:tc>
                <a:tc>
                  <a:txBody>
                    <a:bodyPr/>
                    <a:lstStyle/>
                    <a:p>
                      <a:r>
                        <a:rPr lang="en-US" sz="3200" dirty="0" smtClean="0"/>
                        <a:t>Parallel Corpora</a:t>
                      </a:r>
                      <a:endParaRPr lang="en-US" sz="3200" dirty="0"/>
                    </a:p>
                  </a:txBody>
                  <a:tcPr/>
                </a:tc>
                <a:tc>
                  <a:txBody>
                    <a:bodyPr/>
                    <a:lstStyle/>
                    <a:p>
                      <a:r>
                        <a:rPr lang="en-US" sz="3200" dirty="0" smtClean="0"/>
                        <a:t>Conversations</a:t>
                      </a:r>
                      <a:endParaRPr lang="en-US" sz="3200" dirty="0"/>
                    </a:p>
                  </a:txBody>
                  <a:tcPr/>
                </a:tc>
              </a:tr>
            </a:tbl>
          </a:graphicData>
        </a:graphic>
      </p:graphicFrame>
      <p:sp>
        <p:nvSpPr>
          <p:cNvPr id="5" name="Rectangle 4"/>
          <p:cNvSpPr/>
          <p:nvPr/>
        </p:nvSpPr>
        <p:spPr>
          <a:xfrm>
            <a:off x="5954486" y="2438400"/>
            <a:ext cx="2893828" cy="289560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1470584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a:t>
            </a:r>
            <a:br>
              <a:rPr lang="en-US" dirty="0" smtClean="0"/>
            </a:br>
            <a:r>
              <a:rPr lang="en-US" dirty="0" smtClean="0"/>
              <a:t> Statistical Machine Translation</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39070674"/>
              </p:ext>
            </p:extLst>
          </p:nvPr>
        </p:nvGraphicFramePr>
        <p:xfrm>
          <a:off x="391886" y="2481150"/>
          <a:ext cx="8380227" cy="2794371"/>
        </p:xfrm>
        <a:graphic>
          <a:graphicData uri="http://schemas.openxmlformats.org/drawingml/2006/table">
            <a:tbl>
              <a:tblPr firstRow="1" bandRow="1">
                <a:tableStyleId>{5C22544A-7EE6-4342-B048-85BDC9FD1C3A}</a:tableStyleId>
              </a:tblPr>
              <a:tblGrid>
                <a:gridCol w="1828800"/>
                <a:gridCol w="3758018"/>
                <a:gridCol w="2793409"/>
              </a:tblGrid>
              <a:tr h="616497">
                <a:tc>
                  <a:txBody>
                    <a:bodyPr/>
                    <a:lstStyle/>
                    <a:p>
                      <a:pPr algn="ctr"/>
                      <a:endParaRPr lang="en-US" sz="2800" baseline="0" dirty="0"/>
                    </a:p>
                  </a:txBody>
                  <a:tcPr/>
                </a:tc>
                <a:tc>
                  <a:txBody>
                    <a:bodyPr/>
                    <a:lstStyle/>
                    <a:p>
                      <a:pPr algn="ctr"/>
                      <a:r>
                        <a:rPr lang="en-US" sz="2800" baseline="0" dirty="0" smtClean="0"/>
                        <a:t>SMT</a:t>
                      </a:r>
                      <a:endParaRPr lang="en-US" sz="2800" baseline="0" dirty="0"/>
                    </a:p>
                  </a:txBody>
                  <a:tcPr/>
                </a:tc>
                <a:tc>
                  <a:txBody>
                    <a:bodyPr/>
                    <a:lstStyle/>
                    <a:p>
                      <a:pPr algn="ctr"/>
                      <a:r>
                        <a:rPr lang="en-US" sz="2800" dirty="0" smtClean="0"/>
                        <a:t>Response Generation</a:t>
                      </a:r>
                      <a:endParaRPr lang="en-US" sz="2800" dirty="0"/>
                    </a:p>
                  </a:txBody>
                  <a:tcPr/>
                </a:tc>
              </a:tr>
              <a:tr h="616497">
                <a:tc>
                  <a:txBody>
                    <a:bodyPr/>
                    <a:lstStyle/>
                    <a:p>
                      <a:r>
                        <a:rPr lang="en-US" sz="3200" dirty="0" smtClean="0"/>
                        <a:t>INPUT:</a:t>
                      </a:r>
                      <a:endParaRPr lang="en-US" sz="3200" dirty="0"/>
                    </a:p>
                  </a:txBody>
                  <a:tcPr/>
                </a:tc>
                <a:tc>
                  <a:txBody>
                    <a:bodyPr/>
                    <a:lstStyle/>
                    <a:p>
                      <a:r>
                        <a:rPr lang="en-US" sz="3200" dirty="0" smtClean="0"/>
                        <a:t>Foreign Text</a:t>
                      </a:r>
                      <a:endParaRPr lang="en-US" sz="3200" dirty="0"/>
                    </a:p>
                  </a:txBody>
                  <a:tcPr/>
                </a:tc>
                <a:tc>
                  <a:txBody>
                    <a:bodyPr/>
                    <a:lstStyle/>
                    <a:p>
                      <a:r>
                        <a:rPr lang="en-US" sz="3200" dirty="0" smtClean="0"/>
                        <a:t>User</a:t>
                      </a:r>
                      <a:r>
                        <a:rPr lang="en-US" sz="3200" baseline="0" dirty="0" smtClean="0"/>
                        <a:t> Utterance</a:t>
                      </a:r>
                      <a:endParaRPr lang="en-US" sz="3200" dirty="0"/>
                    </a:p>
                  </a:txBody>
                  <a:tcPr/>
                </a:tc>
              </a:tr>
              <a:tr h="616497">
                <a:tc>
                  <a:txBody>
                    <a:bodyPr/>
                    <a:lstStyle/>
                    <a:p>
                      <a:r>
                        <a:rPr lang="en-US" sz="3200" dirty="0" smtClean="0"/>
                        <a:t>OUTPUT</a:t>
                      </a:r>
                      <a:endParaRPr lang="en-US" sz="3200" dirty="0"/>
                    </a:p>
                  </a:txBody>
                  <a:tcPr/>
                </a:tc>
                <a:tc>
                  <a:txBody>
                    <a:bodyPr/>
                    <a:lstStyle/>
                    <a:p>
                      <a:r>
                        <a:rPr lang="en-US" sz="3200" dirty="0" smtClean="0"/>
                        <a:t>English Text</a:t>
                      </a:r>
                      <a:endParaRPr lang="en-US" sz="3200" dirty="0"/>
                    </a:p>
                  </a:txBody>
                  <a:tcPr/>
                </a:tc>
                <a:tc>
                  <a:txBody>
                    <a:bodyPr/>
                    <a:lstStyle/>
                    <a:p>
                      <a:r>
                        <a:rPr lang="en-US" sz="3200" dirty="0" smtClean="0"/>
                        <a:t>Response</a:t>
                      </a:r>
                      <a:endParaRPr lang="en-US" sz="3200" dirty="0"/>
                    </a:p>
                  </a:txBody>
                  <a:tcPr/>
                </a:tc>
              </a:tr>
              <a:tr h="616497">
                <a:tc>
                  <a:txBody>
                    <a:bodyPr/>
                    <a:lstStyle/>
                    <a:p>
                      <a:r>
                        <a:rPr lang="en-US" sz="3200" dirty="0" smtClean="0"/>
                        <a:t>TRAIN:</a:t>
                      </a:r>
                      <a:endParaRPr lang="en-US" sz="3200" dirty="0"/>
                    </a:p>
                  </a:txBody>
                  <a:tcPr/>
                </a:tc>
                <a:tc>
                  <a:txBody>
                    <a:bodyPr/>
                    <a:lstStyle/>
                    <a:p>
                      <a:r>
                        <a:rPr lang="en-US" sz="3200" dirty="0" smtClean="0"/>
                        <a:t>Parallel Corpora</a:t>
                      </a:r>
                      <a:endParaRPr lang="en-US" sz="3200" dirty="0"/>
                    </a:p>
                  </a:txBody>
                  <a:tcPr/>
                </a:tc>
                <a:tc>
                  <a:txBody>
                    <a:bodyPr/>
                    <a:lstStyle/>
                    <a:p>
                      <a:r>
                        <a:rPr lang="en-US" sz="3200" dirty="0" smtClean="0"/>
                        <a:t>Conversations</a:t>
                      </a:r>
                      <a:endParaRPr lang="en-US" sz="3200" dirty="0"/>
                    </a:p>
                  </a:txBody>
                  <a:tcPr/>
                </a:tc>
              </a:tr>
            </a:tbl>
          </a:graphicData>
        </a:graphic>
      </p:graphicFrame>
      <p:sp>
        <p:nvSpPr>
          <p:cNvPr id="5" name="Rectangle 4"/>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608005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Phrase-Based Translation</a:t>
            </a:r>
            <a:endParaRPr lang="en-US" dirty="0"/>
          </a:p>
        </p:txBody>
      </p:sp>
      <p:sp>
        <p:nvSpPr>
          <p:cNvPr id="5" name="Rectangle 4"/>
          <p:cNvSpPr/>
          <p:nvPr/>
        </p:nvSpPr>
        <p:spPr>
          <a:xfrm>
            <a:off x="152400" y="2020669"/>
            <a:ext cx="8915400" cy="646331"/>
          </a:xfrm>
          <a:prstGeom prst="rect">
            <a:avLst/>
          </a:prstGeom>
        </p:spPr>
        <p:txBody>
          <a:bodyPr wrap="square">
            <a:spAutoFit/>
          </a:bodyPr>
          <a:lstStyle/>
          <a:p>
            <a:r>
              <a:rPr lang="en-US" sz="3600" dirty="0">
                <a:solidFill>
                  <a:schemeClr val="tx2"/>
                </a:solidFill>
              </a:rPr>
              <a:t>who wants to come over for dinner </a:t>
            </a:r>
            <a:r>
              <a:rPr lang="en-US" sz="3600" dirty="0" smtClean="0">
                <a:solidFill>
                  <a:schemeClr val="tx2"/>
                </a:solidFill>
              </a:rPr>
              <a:t>tomorrow?</a:t>
            </a:r>
            <a:endParaRPr lang="en-US" sz="3600" dirty="0">
              <a:solidFill>
                <a:schemeClr val="tx2"/>
              </a:solidFill>
            </a:endParaRPr>
          </a:p>
        </p:txBody>
      </p:sp>
      <p:sp>
        <p:nvSpPr>
          <p:cNvPr id="3" name="TextBox 2"/>
          <p:cNvSpPr txBox="1"/>
          <p:nvPr/>
        </p:nvSpPr>
        <p:spPr>
          <a:xfrm>
            <a:off x="304800" y="1381780"/>
            <a:ext cx="1371979" cy="523220"/>
          </a:xfrm>
          <a:prstGeom prst="rect">
            <a:avLst/>
          </a:prstGeom>
          <a:noFill/>
        </p:spPr>
        <p:txBody>
          <a:bodyPr wrap="none" rtlCol="0">
            <a:spAutoFit/>
          </a:bodyPr>
          <a:lstStyle/>
          <a:p>
            <a:r>
              <a:rPr lang="en-US" sz="2800" b="1" dirty="0" smtClean="0"/>
              <a:t>STATUS:</a:t>
            </a:r>
            <a:endParaRPr lang="en-US" sz="2800" b="1" dirty="0"/>
          </a:p>
        </p:txBody>
      </p:sp>
      <p:sp>
        <p:nvSpPr>
          <p:cNvPr id="18" name="TextBox 17"/>
          <p:cNvSpPr txBox="1"/>
          <p:nvPr/>
        </p:nvSpPr>
        <p:spPr>
          <a:xfrm>
            <a:off x="228600" y="3886200"/>
            <a:ext cx="1841851" cy="523220"/>
          </a:xfrm>
          <a:prstGeom prst="rect">
            <a:avLst/>
          </a:prstGeom>
          <a:noFill/>
        </p:spPr>
        <p:txBody>
          <a:bodyPr wrap="none" rtlCol="0">
            <a:spAutoFit/>
          </a:bodyPr>
          <a:lstStyle/>
          <a:p>
            <a:r>
              <a:rPr lang="en-US" sz="2800" b="1" dirty="0" smtClean="0"/>
              <a:t>RESPONSE:</a:t>
            </a:r>
            <a:endParaRPr lang="en-US" sz="2800" b="1" dirty="0"/>
          </a:p>
        </p:txBody>
      </p:sp>
      <p:sp>
        <p:nvSpPr>
          <p:cNvPr id="6" name="Rectangle 5"/>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2041215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Phrase-Based Translation</a:t>
            </a:r>
            <a:endParaRPr lang="en-US" dirty="0"/>
          </a:p>
        </p:txBody>
      </p:sp>
      <p:sp>
        <p:nvSpPr>
          <p:cNvPr id="5" name="Rectangle 4"/>
          <p:cNvSpPr/>
          <p:nvPr/>
        </p:nvSpPr>
        <p:spPr>
          <a:xfrm>
            <a:off x="152400" y="2020669"/>
            <a:ext cx="8915400" cy="646331"/>
          </a:xfrm>
          <a:prstGeom prst="rect">
            <a:avLst/>
          </a:prstGeom>
        </p:spPr>
        <p:txBody>
          <a:bodyPr wrap="square">
            <a:spAutoFit/>
          </a:bodyPr>
          <a:lstStyle/>
          <a:p>
            <a:r>
              <a:rPr lang="en-US" sz="3600" dirty="0">
                <a:solidFill>
                  <a:schemeClr val="tx2"/>
                </a:solidFill>
              </a:rPr>
              <a:t>who wants to come over for dinner </a:t>
            </a:r>
            <a:r>
              <a:rPr lang="en-US" sz="3600" dirty="0" smtClean="0">
                <a:solidFill>
                  <a:schemeClr val="tx2"/>
                </a:solidFill>
              </a:rPr>
              <a:t>tomorrow?</a:t>
            </a:r>
            <a:endParaRPr lang="en-US" sz="3600" dirty="0">
              <a:solidFill>
                <a:schemeClr val="tx2"/>
              </a:solidFill>
            </a:endParaRPr>
          </a:p>
        </p:txBody>
      </p:sp>
      <p:grpSp>
        <p:nvGrpSpPr>
          <p:cNvPr id="20" name="Group 19"/>
          <p:cNvGrpSpPr/>
          <p:nvPr/>
        </p:nvGrpSpPr>
        <p:grpSpPr>
          <a:xfrm>
            <a:off x="304421" y="2667000"/>
            <a:ext cx="6248779" cy="2689086"/>
            <a:chOff x="304421" y="2667000"/>
            <a:chExt cx="6248779" cy="2689086"/>
          </a:xfrm>
        </p:grpSpPr>
        <p:sp>
          <p:nvSpPr>
            <p:cNvPr id="6" name="Rectangle 5"/>
            <p:cNvSpPr/>
            <p:nvPr/>
          </p:nvSpPr>
          <p:spPr>
            <a:xfrm>
              <a:off x="304421" y="4648200"/>
              <a:ext cx="1676779" cy="707886"/>
            </a:xfrm>
            <a:prstGeom prst="rect">
              <a:avLst/>
            </a:prstGeom>
            <a:solidFill>
              <a:srgbClr val="FFFF00"/>
            </a:solidFill>
          </p:spPr>
          <p:txBody>
            <a:bodyPr wrap="square">
              <a:spAutoFit/>
            </a:bodyPr>
            <a:lstStyle/>
            <a:p>
              <a:r>
                <a:rPr lang="en-US" sz="4000" dirty="0" smtClean="0">
                  <a:solidFill>
                    <a:schemeClr val="tx2"/>
                  </a:solidFill>
                </a:rPr>
                <a:t>Yum ! I</a:t>
              </a:r>
              <a:endParaRPr lang="en-US" sz="4000" dirty="0">
                <a:solidFill>
                  <a:schemeClr val="tx2"/>
                </a:solidFill>
              </a:endParaRPr>
            </a:p>
          </p:txBody>
        </p:sp>
        <p:sp>
          <p:nvSpPr>
            <p:cNvPr id="9" name="Left Brace 8"/>
            <p:cNvSpPr/>
            <p:nvPr/>
          </p:nvSpPr>
          <p:spPr>
            <a:xfrm rot="16200000">
              <a:off x="5486400" y="2286000"/>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3" name="Straight Arrow Connector 12"/>
            <p:cNvCxnSpPr>
              <a:stCxn id="9" idx="1"/>
              <a:endCxn id="6" idx="0"/>
            </p:cNvCxnSpPr>
            <p:nvPr/>
          </p:nvCxnSpPr>
          <p:spPr>
            <a:xfrm flipH="1">
              <a:off x="1142811" y="3352800"/>
              <a:ext cx="4686489"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3" name="TextBox 2"/>
          <p:cNvSpPr txBox="1"/>
          <p:nvPr/>
        </p:nvSpPr>
        <p:spPr>
          <a:xfrm>
            <a:off x="304800" y="1381780"/>
            <a:ext cx="1371979" cy="523220"/>
          </a:xfrm>
          <a:prstGeom prst="rect">
            <a:avLst/>
          </a:prstGeom>
          <a:noFill/>
        </p:spPr>
        <p:txBody>
          <a:bodyPr wrap="none" rtlCol="0">
            <a:spAutoFit/>
          </a:bodyPr>
          <a:lstStyle/>
          <a:p>
            <a:r>
              <a:rPr lang="en-US" sz="2800" b="1" dirty="0" smtClean="0"/>
              <a:t>STATUS:</a:t>
            </a:r>
            <a:endParaRPr lang="en-US" sz="2800" b="1" dirty="0"/>
          </a:p>
        </p:txBody>
      </p:sp>
      <p:sp>
        <p:nvSpPr>
          <p:cNvPr id="18" name="TextBox 17"/>
          <p:cNvSpPr txBox="1"/>
          <p:nvPr/>
        </p:nvSpPr>
        <p:spPr>
          <a:xfrm>
            <a:off x="228600" y="3886200"/>
            <a:ext cx="1841851" cy="523220"/>
          </a:xfrm>
          <a:prstGeom prst="rect">
            <a:avLst/>
          </a:prstGeom>
          <a:noFill/>
        </p:spPr>
        <p:txBody>
          <a:bodyPr wrap="none" rtlCol="0">
            <a:spAutoFit/>
          </a:bodyPr>
          <a:lstStyle/>
          <a:p>
            <a:r>
              <a:rPr lang="en-US" sz="2800" b="1" dirty="0" smtClean="0"/>
              <a:t>RESPONSE:</a:t>
            </a:r>
            <a:endParaRPr lang="en-US" sz="2800" b="1" dirty="0"/>
          </a:p>
        </p:txBody>
      </p:sp>
      <p:sp>
        <p:nvSpPr>
          <p:cNvPr id="10" name="Rectangle 9"/>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3175494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Phrase-Based Translation</a:t>
            </a:r>
            <a:endParaRPr lang="en-US" dirty="0"/>
          </a:p>
        </p:txBody>
      </p:sp>
      <p:sp>
        <p:nvSpPr>
          <p:cNvPr id="5" name="Rectangle 4"/>
          <p:cNvSpPr/>
          <p:nvPr/>
        </p:nvSpPr>
        <p:spPr>
          <a:xfrm>
            <a:off x="152400" y="2020669"/>
            <a:ext cx="8915400" cy="646331"/>
          </a:xfrm>
          <a:prstGeom prst="rect">
            <a:avLst/>
          </a:prstGeom>
        </p:spPr>
        <p:txBody>
          <a:bodyPr wrap="square">
            <a:spAutoFit/>
          </a:bodyPr>
          <a:lstStyle/>
          <a:p>
            <a:r>
              <a:rPr lang="en-US" sz="3600" dirty="0">
                <a:solidFill>
                  <a:schemeClr val="tx2"/>
                </a:solidFill>
              </a:rPr>
              <a:t>who wants to come over for dinner </a:t>
            </a:r>
            <a:r>
              <a:rPr lang="en-US" sz="3600" dirty="0" smtClean="0">
                <a:solidFill>
                  <a:schemeClr val="tx2"/>
                </a:solidFill>
              </a:rPr>
              <a:t>tomorrow?</a:t>
            </a:r>
            <a:endParaRPr lang="en-US" sz="3600" dirty="0">
              <a:solidFill>
                <a:schemeClr val="tx2"/>
              </a:solidFill>
            </a:endParaRPr>
          </a:p>
        </p:txBody>
      </p:sp>
      <p:grpSp>
        <p:nvGrpSpPr>
          <p:cNvPr id="20" name="Group 19"/>
          <p:cNvGrpSpPr/>
          <p:nvPr/>
        </p:nvGrpSpPr>
        <p:grpSpPr>
          <a:xfrm>
            <a:off x="304421" y="2667000"/>
            <a:ext cx="6248779" cy="2689086"/>
            <a:chOff x="304421" y="2667000"/>
            <a:chExt cx="6248779" cy="2689086"/>
          </a:xfrm>
        </p:grpSpPr>
        <p:sp>
          <p:nvSpPr>
            <p:cNvPr id="6" name="Rectangle 5"/>
            <p:cNvSpPr/>
            <p:nvPr/>
          </p:nvSpPr>
          <p:spPr>
            <a:xfrm>
              <a:off x="304421" y="4648200"/>
              <a:ext cx="1676779" cy="707886"/>
            </a:xfrm>
            <a:prstGeom prst="rect">
              <a:avLst/>
            </a:prstGeom>
            <a:solidFill>
              <a:srgbClr val="FFFF00"/>
            </a:solidFill>
          </p:spPr>
          <p:txBody>
            <a:bodyPr wrap="square">
              <a:spAutoFit/>
            </a:bodyPr>
            <a:lstStyle/>
            <a:p>
              <a:r>
                <a:rPr lang="en-US" sz="4000" dirty="0" smtClean="0">
                  <a:solidFill>
                    <a:schemeClr val="tx2"/>
                  </a:solidFill>
                </a:rPr>
                <a:t>Yum ! I</a:t>
              </a:r>
              <a:endParaRPr lang="en-US" sz="4000" dirty="0">
                <a:solidFill>
                  <a:schemeClr val="tx2"/>
                </a:solidFill>
              </a:endParaRPr>
            </a:p>
          </p:txBody>
        </p:sp>
        <p:sp>
          <p:nvSpPr>
            <p:cNvPr id="9" name="Left Brace 8"/>
            <p:cNvSpPr/>
            <p:nvPr/>
          </p:nvSpPr>
          <p:spPr>
            <a:xfrm rot="16200000">
              <a:off x="5486400" y="2286000"/>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3" name="Straight Arrow Connector 12"/>
            <p:cNvCxnSpPr>
              <a:stCxn id="9" idx="1"/>
              <a:endCxn id="6" idx="0"/>
            </p:cNvCxnSpPr>
            <p:nvPr/>
          </p:nvCxnSpPr>
          <p:spPr>
            <a:xfrm flipH="1">
              <a:off x="1142811" y="3352800"/>
              <a:ext cx="4686489"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1" name="Group 20"/>
          <p:cNvGrpSpPr/>
          <p:nvPr/>
        </p:nvGrpSpPr>
        <p:grpSpPr>
          <a:xfrm>
            <a:off x="533400" y="2666999"/>
            <a:ext cx="3505200" cy="2689087"/>
            <a:chOff x="677395" y="2663398"/>
            <a:chExt cx="3505200" cy="2689087"/>
          </a:xfrm>
        </p:grpSpPr>
        <p:sp>
          <p:nvSpPr>
            <p:cNvPr id="7" name="Rectangle 6"/>
            <p:cNvSpPr/>
            <p:nvPr/>
          </p:nvSpPr>
          <p:spPr>
            <a:xfrm>
              <a:off x="2353795" y="4644599"/>
              <a:ext cx="1828800" cy="707886"/>
            </a:xfrm>
            <a:prstGeom prst="rect">
              <a:avLst/>
            </a:prstGeom>
            <a:solidFill>
              <a:srgbClr val="FFFF00"/>
            </a:solidFill>
          </p:spPr>
          <p:txBody>
            <a:bodyPr wrap="square">
              <a:spAutoFit/>
            </a:bodyPr>
            <a:lstStyle/>
            <a:p>
              <a:r>
                <a:rPr lang="en-US" sz="4000" dirty="0">
                  <a:solidFill>
                    <a:schemeClr val="tx2"/>
                  </a:solidFill>
                </a:rPr>
                <a:t>w</a:t>
              </a:r>
              <a:r>
                <a:rPr lang="en-US" sz="4000" dirty="0" smtClean="0">
                  <a:solidFill>
                    <a:schemeClr val="tx2"/>
                  </a:solidFill>
                </a:rPr>
                <a:t>ant to</a:t>
              </a:r>
              <a:endParaRPr lang="en-US" sz="4000" dirty="0">
                <a:solidFill>
                  <a:schemeClr val="tx2"/>
                </a:solidFill>
              </a:endParaRPr>
            </a:p>
          </p:txBody>
        </p:sp>
        <p:sp>
          <p:nvSpPr>
            <p:cNvPr id="10" name="Left Brace 9"/>
            <p:cNvSpPr/>
            <p:nvPr/>
          </p:nvSpPr>
          <p:spPr>
            <a:xfrm rot="16200000">
              <a:off x="1325095" y="2015698"/>
              <a:ext cx="685800" cy="19812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4" name="Straight Arrow Connector 13"/>
            <p:cNvCxnSpPr>
              <a:stCxn id="10" idx="1"/>
              <a:endCxn id="7" idx="0"/>
            </p:cNvCxnSpPr>
            <p:nvPr/>
          </p:nvCxnSpPr>
          <p:spPr>
            <a:xfrm>
              <a:off x="1667995" y="3349198"/>
              <a:ext cx="1600200" cy="129540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3" name="TextBox 2"/>
          <p:cNvSpPr txBox="1"/>
          <p:nvPr/>
        </p:nvSpPr>
        <p:spPr>
          <a:xfrm>
            <a:off x="304800" y="1381780"/>
            <a:ext cx="1371979" cy="523220"/>
          </a:xfrm>
          <a:prstGeom prst="rect">
            <a:avLst/>
          </a:prstGeom>
          <a:noFill/>
        </p:spPr>
        <p:txBody>
          <a:bodyPr wrap="none" rtlCol="0">
            <a:spAutoFit/>
          </a:bodyPr>
          <a:lstStyle/>
          <a:p>
            <a:r>
              <a:rPr lang="en-US" sz="2800" b="1" dirty="0" smtClean="0"/>
              <a:t>STATUS:</a:t>
            </a:r>
            <a:endParaRPr lang="en-US" sz="2800" b="1" dirty="0"/>
          </a:p>
        </p:txBody>
      </p:sp>
      <p:sp>
        <p:nvSpPr>
          <p:cNvPr id="18" name="TextBox 17"/>
          <p:cNvSpPr txBox="1"/>
          <p:nvPr/>
        </p:nvSpPr>
        <p:spPr>
          <a:xfrm>
            <a:off x="228600" y="3886200"/>
            <a:ext cx="1841851" cy="523220"/>
          </a:xfrm>
          <a:prstGeom prst="rect">
            <a:avLst/>
          </a:prstGeom>
          <a:noFill/>
        </p:spPr>
        <p:txBody>
          <a:bodyPr wrap="none" rtlCol="0">
            <a:spAutoFit/>
          </a:bodyPr>
          <a:lstStyle/>
          <a:p>
            <a:r>
              <a:rPr lang="en-US" sz="2800" b="1" dirty="0" smtClean="0"/>
              <a:t>RESPONSE:</a:t>
            </a:r>
            <a:endParaRPr lang="en-US" sz="2800" b="1" dirty="0"/>
          </a:p>
        </p:txBody>
      </p:sp>
      <p:sp>
        <p:nvSpPr>
          <p:cNvPr id="15" name="Rectangle 14"/>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3185377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Phrase-Based Translation</a:t>
            </a:r>
            <a:endParaRPr lang="en-US" dirty="0"/>
          </a:p>
        </p:txBody>
      </p:sp>
      <p:sp>
        <p:nvSpPr>
          <p:cNvPr id="5" name="Rectangle 4"/>
          <p:cNvSpPr/>
          <p:nvPr/>
        </p:nvSpPr>
        <p:spPr>
          <a:xfrm>
            <a:off x="152400" y="2020669"/>
            <a:ext cx="8915400" cy="646331"/>
          </a:xfrm>
          <a:prstGeom prst="rect">
            <a:avLst/>
          </a:prstGeom>
        </p:spPr>
        <p:txBody>
          <a:bodyPr wrap="square">
            <a:spAutoFit/>
          </a:bodyPr>
          <a:lstStyle/>
          <a:p>
            <a:r>
              <a:rPr lang="en-US" sz="3600" dirty="0">
                <a:solidFill>
                  <a:schemeClr val="tx2"/>
                </a:solidFill>
              </a:rPr>
              <a:t>who wants to come over for dinner </a:t>
            </a:r>
            <a:r>
              <a:rPr lang="en-US" sz="3600" dirty="0" smtClean="0">
                <a:solidFill>
                  <a:schemeClr val="tx2"/>
                </a:solidFill>
              </a:rPr>
              <a:t>tomorrow?</a:t>
            </a:r>
            <a:endParaRPr lang="en-US" sz="3600" dirty="0">
              <a:solidFill>
                <a:schemeClr val="tx2"/>
              </a:solidFill>
            </a:endParaRPr>
          </a:p>
        </p:txBody>
      </p:sp>
      <p:grpSp>
        <p:nvGrpSpPr>
          <p:cNvPr id="20" name="Group 19"/>
          <p:cNvGrpSpPr/>
          <p:nvPr/>
        </p:nvGrpSpPr>
        <p:grpSpPr>
          <a:xfrm>
            <a:off x="304421" y="2667000"/>
            <a:ext cx="6248779" cy="2689086"/>
            <a:chOff x="304421" y="2667000"/>
            <a:chExt cx="6248779" cy="2689086"/>
          </a:xfrm>
        </p:grpSpPr>
        <p:sp>
          <p:nvSpPr>
            <p:cNvPr id="6" name="Rectangle 5"/>
            <p:cNvSpPr/>
            <p:nvPr/>
          </p:nvSpPr>
          <p:spPr>
            <a:xfrm>
              <a:off x="304421" y="4648200"/>
              <a:ext cx="1676779" cy="707886"/>
            </a:xfrm>
            <a:prstGeom prst="rect">
              <a:avLst/>
            </a:prstGeom>
            <a:solidFill>
              <a:srgbClr val="FFFF00"/>
            </a:solidFill>
          </p:spPr>
          <p:txBody>
            <a:bodyPr wrap="square">
              <a:spAutoFit/>
            </a:bodyPr>
            <a:lstStyle/>
            <a:p>
              <a:r>
                <a:rPr lang="en-US" sz="4000" dirty="0" smtClean="0">
                  <a:solidFill>
                    <a:schemeClr val="tx2"/>
                  </a:solidFill>
                </a:rPr>
                <a:t>Yum ! I</a:t>
              </a:r>
              <a:endParaRPr lang="en-US" sz="4000" dirty="0">
                <a:solidFill>
                  <a:schemeClr val="tx2"/>
                </a:solidFill>
              </a:endParaRPr>
            </a:p>
          </p:txBody>
        </p:sp>
        <p:sp>
          <p:nvSpPr>
            <p:cNvPr id="9" name="Left Brace 8"/>
            <p:cNvSpPr/>
            <p:nvPr/>
          </p:nvSpPr>
          <p:spPr>
            <a:xfrm rot="16200000">
              <a:off x="5486400" y="2286000"/>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3" name="Straight Arrow Connector 12"/>
            <p:cNvCxnSpPr>
              <a:stCxn id="9" idx="1"/>
              <a:endCxn id="6" idx="0"/>
            </p:cNvCxnSpPr>
            <p:nvPr/>
          </p:nvCxnSpPr>
          <p:spPr>
            <a:xfrm flipH="1">
              <a:off x="1142811" y="3352800"/>
              <a:ext cx="4686489"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1" name="Group 20"/>
          <p:cNvGrpSpPr/>
          <p:nvPr/>
        </p:nvGrpSpPr>
        <p:grpSpPr>
          <a:xfrm>
            <a:off x="533400" y="2666999"/>
            <a:ext cx="3505200" cy="2689087"/>
            <a:chOff x="677395" y="2663398"/>
            <a:chExt cx="3505200" cy="2689087"/>
          </a:xfrm>
        </p:grpSpPr>
        <p:sp>
          <p:nvSpPr>
            <p:cNvPr id="7" name="Rectangle 6"/>
            <p:cNvSpPr/>
            <p:nvPr/>
          </p:nvSpPr>
          <p:spPr>
            <a:xfrm>
              <a:off x="2353795" y="4644599"/>
              <a:ext cx="1828800" cy="707886"/>
            </a:xfrm>
            <a:prstGeom prst="rect">
              <a:avLst/>
            </a:prstGeom>
            <a:solidFill>
              <a:srgbClr val="FFFF00"/>
            </a:solidFill>
          </p:spPr>
          <p:txBody>
            <a:bodyPr wrap="square">
              <a:spAutoFit/>
            </a:bodyPr>
            <a:lstStyle/>
            <a:p>
              <a:r>
                <a:rPr lang="en-US" sz="4000" dirty="0">
                  <a:solidFill>
                    <a:schemeClr val="tx2"/>
                  </a:solidFill>
                </a:rPr>
                <a:t>w</a:t>
              </a:r>
              <a:r>
                <a:rPr lang="en-US" sz="4000" dirty="0" smtClean="0">
                  <a:solidFill>
                    <a:schemeClr val="tx2"/>
                  </a:solidFill>
                </a:rPr>
                <a:t>ant to</a:t>
              </a:r>
              <a:endParaRPr lang="en-US" sz="4000" dirty="0">
                <a:solidFill>
                  <a:schemeClr val="tx2"/>
                </a:solidFill>
              </a:endParaRPr>
            </a:p>
          </p:txBody>
        </p:sp>
        <p:sp>
          <p:nvSpPr>
            <p:cNvPr id="10" name="Left Brace 9"/>
            <p:cNvSpPr/>
            <p:nvPr/>
          </p:nvSpPr>
          <p:spPr>
            <a:xfrm rot="16200000">
              <a:off x="1325095" y="2015698"/>
              <a:ext cx="685800" cy="19812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4" name="Straight Arrow Connector 13"/>
            <p:cNvCxnSpPr>
              <a:stCxn id="10" idx="1"/>
              <a:endCxn id="7" idx="0"/>
            </p:cNvCxnSpPr>
            <p:nvPr/>
          </p:nvCxnSpPr>
          <p:spPr>
            <a:xfrm>
              <a:off x="1667995" y="3349198"/>
              <a:ext cx="1600200" cy="129540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2" name="Group 21"/>
          <p:cNvGrpSpPr/>
          <p:nvPr/>
        </p:nvGrpSpPr>
        <p:grpSpPr>
          <a:xfrm>
            <a:off x="3105150" y="2666998"/>
            <a:ext cx="3219450" cy="2689088"/>
            <a:chOff x="5143500" y="2075251"/>
            <a:chExt cx="3219450" cy="2689088"/>
          </a:xfrm>
        </p:grpSpPr>
        <p:sp>
          <p:nvSpPr>
            <p:cNvPr id="8" name="Rectangle 7"/>
            <p:cNvSpPr/>
            <p:nvPr/>
          </p:nvSpPr>
          <p:spPr>
            <a:xfrm>
              <a:off x="6388255" y="4056453"/>
              <a:ext cx="1974695" cy="707886"/>
            </a:xfrm>
            <a:prstGeom prst="rect">
              <a:avLst/>
            </a:prstGeom>
            <a:solidFill>
              <a:srgbClr val="FFFF00"/>
            </a:solidFill>
          </p:spPr>
          <p:txBody>
            <a:bodyPr wrap="square">
              <a:spAutoFit/>
            </a:bodyPr>
            <a:lstStyle/>
            <a:p>
              <a:r>
                <a:rPr lang="en-US" sz="4000" dirty="0">
                  <a:solidFill>
                    <a:schemeClr val="tx2"/>
                  </a:solidFill>
                </a:rPr>
                <a:t>b</a:t>
              </a:r>
              <a:r>
                <a:rPr lang="en-US" sz="4000" dirty="0" smtClean="0">
                  <a:solidFill>
                    <a:schemeClr val="tx2"/>
                  </a:solidFill>
                </a:rPr>
                <a:t>e there</a:t>
              </a:r>
              <a:endParaRPr lang="en-US" sz="4000" dirty="0">
                <a:solidFill>
                  <a:schemeClr val="tx2"/>
                </a:solidFill>
              </a:endParaRPr>
            </a:p>
          </p:txBody>
        </p:sp>
        <p:sp>
          <p:nvSpPr>
            <p:cNvPr id="11" name="Left Brace 10"/>
            <p:cNvSpPr/>
            <p:nvPr/>
          </p:nvSpPr>
          <p:spPr>
            <a:xfrm rot="16200000">
              <a:off x="5524500" y="1694251"/>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7" name="Straight Arrow Connector 16"/>
            <p:cNvCxnSpPr>
              <a:stCxn id="11" idx="1"/>
              <a:endCxn id="8" idx="0"/>
            </p:cNvCxnSpPr>
            <p:nvPr/>
          </p:nvCxnSpPr>
          <p:spPr>
            <a:xfrm>
              <a:off x="5867400" y="2761051"/>
              <a:ext cx="1508203" cy="12954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3" name="TextBox 2"/>
          <p:cNvSpPr txBox="1"/>
          <p:nvPr/>
        </p:nvSpPr>
        <p:spPr>
          <a:xfrm>
            <a:off x="304800" y="1381780"/>
            <a:ext cx="1371979" cy="523220"/>
          </a:xfrm>
          <a:prstGeom prst="rect">
            <a:avLst/>
          </a:prstGeom>
          <a:noFill/>
        </p:spPr>
        <p:txBody>
          <a:bodyPr wrap="none" rtlCol="0">
            <a:spAutoFit/>
          </a:bodyPr>
          <a:lstStyle/>
          <a:p>
            <a:r>
              <a:rPr lang="en-US" sz="2800" b="1" dirty="0" smtClean="0"/>
              <a:t>STATUS:</a:t>
            </a:r>
            <a:endParaRPr lang="en-US" sz="2800" b="1" dirty="0"/>
          </a:p>
        </p:txBody>
      </p:sp>
      <p:sp>
        <p:nvSpPr>
          <p:cNvPr id="18" name="TextBox 17"/>
          <p:cNvSpPr txBox="1"/>
          <p:nvPr/>
        </p:nvSpPr>
        <p:spPr>
          <a:xfrm>
            <a:off x="228600" y="3886200"/>
            <a:ext cx="1841851" cy="523220"/>
          </a:xfrm>
          <a:prstGeom prst="rect">
            <a:avLst/>
          </a:prstGeom>
          <a:noFill/>
        </p:spPr>
        <p:txBody>
          <a:bodyPr wrap="none" rtlCol="0">
            <a:spAutoFit/>
          </a:bodyPr>
          <a:lstStyle/>
          <a:p>
            <a:r>
              <a:rPr lang="en-US" sz="2800" b="1" dirty="0" smtClean="0"/>
              <a:t>RESPONSE:</a:t>
            </a:r>
            <a:endParaRPr lang="en-US" sz="2800" b="1" dirty="0"/>
          </a:p>
        </p:txBody>
      </p:sp>
      <p:sp>
        <p:nvSpPr>
          <p:cNvPr id="19" name="Rectangle 18"/>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297962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Phrase-Based Translation</a:t>
            </a:r>
            <a:endParaRPr lang="en-US" dirty="0"/>
          </a:p>
        </p:txBody>
      </p:sp>
      <p:sp>
        <p:nvSpPr>
          <p:cNvPr id="5" name="Rectangle 4"/>
          <p:cNvSpPr/>
          <p:nvPr/>
        </p:nvSpPr>
        <p:spPr>
          <a:xfrm>
            <a:off x="152400" y="2020669"/>
            <a:ext cx="8915400" cy="646331"/>
          </a:xfrm>
          <a:prstGeom prst="rect">
            <a:avLst/>
          </a:prstGeom>
        </p:spPr>
        <p:txBody>
          <a:bodyPr wrap="square">
            <a:spAutoFit/>
          </a:bodyPr>
          <a:lstStyle/>
          <a:p>
            <a:r>
              <a:rPr lang="en-US" sz="3600" dirty="0">
                <a:solidFill>
                  <a:schemeClr val="tx2"/>
                </a:solidFill>
              </a:rPr>
              <a:t>who wants to come over for dinner </a:t>
            </a:r>
            <a:r>
              <a:rPr lang="en-US" sz="3600" dirty="0" smtClean="0">
                <a:solidFill>
                  <a:schemeClr val="tx2"/>
                </a:solidFill>
              </a:rPr>
              <a:t>tomorrow?</a:t>
            </a:r>
            <a:endParaRPr lang="en-US" sz="3600" dirty="0">
              <a:solidFill>
                <a:schemeClr val="tx2"/>
              </a:solidFill>
            </a:endParaRPr>
          </a:p>
        </p:txBody>
      </p:sp>
      <p:grpSp>
        <p:nvGrpSpPr>
          <p:cNvPr id="20" name="Group 19"/>
          <p:cNvGrpSpPr/>
          <p:nvPr/>
        </p:nvGrpSpPr>
        <p:grpSpPr>
          <a:xfrm>
            <a:off x="304421" y="2667000"/>
            <a:ext cx="6248779" cy="2689086"/>
            <a:chOff x="304421" y="2667000"/>
            <a:chExt cx="6248779" cy="2689086"/>
          </a:xfrm>
        </p:grpSpPr>
        <p:sp>
          <p:nvSpPr>
            <p:cNvPr id="6" name="Rectangle 5"/>
            <p:cNvSpPr/>
            <p:nvPr/>
          </p:nvSpPr>
          <p:spPr>
            <a:xfrm>
              <a:off x="304421" y="4648200"/>
              <a:ext cx="1676779" cy="707886"/>
            </a:xfrm>
            <a:prstGeom prst="rect">
              <a:avLst/>
            </a:prstGeom>
            <a:solidFill>
              <a:srgbClr val="FFFF00"/>
            </a:solidFill>
          </p:spPr>
          <p:txBody>
            <a:bodyPr wrap="square">
              <a:spAutoFit/>
            </a:bodyPr>
            <a:lstStyle/>
            <a:p>
              <a:r>
                <a:rPr lang="en-US" sz="4000" dirty="0" smtClean="0">
                  <a:solidFill>
                    <a:schemeClr val="tx2"/>
                  </a:solidFill>
                </a:rPr>
                <a:t>Yum ! I</a:t>
              </a:r>
              <a:endParaRPr lang="en-US" sz="4000" dirty="0">
                <a:solidFill>
                  <a:schemeClr val="tx2"/>
                </a:solidFill>
              </a:endParaRPr>
            </a:p>
          </p:txBody>
        </p:sp>
        <p:sp>
          <p:nvSpPr>
            <p:cNvPr id="9" name="Left Brace 8"/>
            <p:cNvSpPr/>
            <p:nvPr/>
          </p:nvSpPr>
          <p:spPr>
            <a:xfrm rot="16200000">
              <a:off x="5486400" y="2286000"/>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3" name="Straight Arrow Connector 12"/>
            <p:cNvCxnSpPr>
              <a:stCxn id="9" idx="1"/>
              <a:endCxn id="6" idx="0"/>
            </p:cNvCxnSpPr>
            <p:nvPr/>
          </p:nvCxnSpPr>
          <p:spPr>
            <a:xfrm flipH="1">
              <a:off x="1142811" y="3352800"/>
              <a:ext cx="4686489"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1" name="Group 20"/>
          <p:cNvGrpSpPr/>
          <p:nvPr/>
        </p:nvGrpSpPr>
        <p:grpSpPr>
          <a:xfrm>
            <a:off x="533400" y="2666999"/>
            <a:ext cx="3505200" cy="2689087"/>
            <a:chOff x="677395" y="2663398"/>
            <a:chExt cx="3505200" cy="2689087"/>
          </a:xfrm>
        </p:grpSpPr>
        <p:sp>
          <p:nvSpPr>
            <p:cNvPr id="7" name="Rectangle 6"/>
            <p:cNvSpPr/>
            <p:nvPr/>
          </p:nvSpPr>
          <p:spPr>
            <a:xfrm>
              <a:off x="2353795" y="4644599"/>
              <a:ext cx="1828800" cy="707886"/>
            </a:xfrm>
            <a:prstGeom prst="rect">
              <a:avLst/>
            </a:prstGeom>
            <a:solidFill>
              <a:srgbClr val="FFFF00"/>
            </a:solidFill>
          </p:spPr>
          <p:txBody>
            <a:bodyPr wrap="square">
              <a:spAutoFit/>
            </a:bodyPr>
            <a:lstStyle/>
            <a:p>
              <a:r>
                <a:rPr lang="en-US" sz="4000" dirty="0">
                  <a:solidFill>
                    <a:schemeClr val="tx2"/>
                  </a:solidFill>
                </a:rPr>
                <a:t>w</a:t>
              </a:r>
              <a:r>
                <a:rPr lang="en-US" sz="4000" dirty="0" smtClean="0">
                  <a:solidFill>
                    <a:schemeClr val="tx2"/>
                  </a:solidFill>
                </a:rPr>
                <a:t>ant to</a:t>
              </a:r>
              <a:endParaRPr lang="en-US" sz="4000" dirty="0">
                <a:solidFill>
                  <a:schemeClr val="tx2"/>
                </a:solidFill>
              </a:endParaRPr>
            </a:p>
          </p:txBody>
        </p:sp>
        <p:sp>
          <p:nvSpPr>
            <p:cNvPr id="10" name="Left Brace 9"/>
            <p:cNvSpPr/>
            <p:nvPr/>
          </p:nvSpPr>
          <p:spPr>
            <a:xfrm rot="16200000">
              <a:off x="1325095" y="2015698"/>
              <a:ext cx="685800" cy="19812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4" name="Straight Arrow Connector 13"/>
            <p:cNvCxnSpPr>
              <a:stCxn id="10" idx="1"/>
              <a:endCxn id="7" idx="0"/>
            </p:cNvCxnSpPr>
            <p:nvPr/>
          </p:nvCxnSpPr>
          <p:spPr>
            <a:xfrm>
              <a:off x="1667995" y="3349198"/>
              <a:ext cx="1600200" cy="129540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2" name="Group 21"/>
          <p:cNvGrpSpPr/>
          <p:nvPr/>
        </p:nvGrpSpPr>
        <p:grpSpPr>
          <a:xfrm>
            <a:off x="3105150" y="2666998"/>
            <a:ext cx="3219450" cy="2689088"/>
            <a:chOff x="5143500" y="2075251"/>
            <a:chExt cx="3219450" cy="2689088"/>
          </a:xfrm>
        </p:grpSpPr>
        <p:sp>
          <p:nvSpPr>
            <p:cNvPr id="8" name="Rectangle 7"/>
            <p:cNvSpPr/>
            <p:nvPr/>
          </p:nvSpPr>
          <p:spPr>
            <a:xfrm>
              <a:off x="6388255" y="4056453"/>
              <a:ext cx="1974695" cy="707886"/>
            </a:xfrm>
            <a:prstGeom prst="rect">
              <a:avLst/>
            </a:prstGeom>
            <a:solidFill>
              <a:srgbClr val="FFFF00"/>
            </a:solidFill>
          </p:spPr>
          <p:txBody>
            <a:bodyPr wrap="square">
              <a:spAutoFit/>
            </a:bodyPr>
            <a:lstStyle/>
            <a:p>
              <a:r>
                <a:rPr lang="en-US" sz="4000" dirty="0">
                  <a:solidFill>
                    <a:schemeClr val="tx2"/>
                  </a:solidFill>
                </a:rPr>
                <a:t>b</a:t>
              </a:r>
              <a:r>
                <a:rPr lang="en-US" sz="4000" dirty="0" smtClean="0">
                  <a:solidFill>
                    <a:schemeClr val="tx2"/>
                  </a:solidFill>
                </a:rPr>
                <a:t>e there</a:t>
              </a:r>
              <a:endParaRPr lang="en-US" sz="4000" dirty="0">
                <a:solidFill>
                  <a:schemeClr val="tx2"/>
                </a:solidFill>
              </a:endParaRPr>
            </a:p>
          </p:txBody>
        </p:sp>
        <p:sp>
          <p:nvSpPr>
            <p:cNvPr id="11" name="Left Brace 10"/>
            <p:cNvSpPr/>
            <p:nvPr/>
          </p:nvSpPr>
          <p:spPr>
            <a:xfrm rot="16200000">
              <a:off x="5524500" y="1694251"/>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7" name="Straight Arrow Connector 16"/>
            <p:cNvCxnSpPr>
              <a:stCxn id="11" idx="1"/>
              <a:endCxn id="8" idx="0"/>
            </p:cNvCxnSpPr>
            <p:nvPr/>
          </p:nvCxnSpPr>
          <p:spPr>
            <a:xfrm>
              <a:off x="5867400" y="2761051"/>
              <a:ext cx="1508203" cy="12954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3" name="TextBox 2"/>
          <p:cNvSpPr txBox="1"/>
          <p:nvPr/>
        </p:nvSpPr>
        <p:spPr>
          <a:xfrm>
            <a:off x="304800" y="1381780"/>
            <a:ext cx="1371979" cy="523220"/>
          </a:xfrm>
          <a:prstGeom prst="rect">
            <a:avLst/>
          </a:prstGeom>
          <a:noFill/>
        </p:spPr>
        <p:txBody>
          <a:bodyPr wrap="none" rtlCol="0">
            <a:spAutoFit/>
          </a:bodyPr>
          <a:lstStyle/>
          <a:p>
            <a:r>
              <a:rPr lang="en-US" sz="2800" b="1" dirty="0" smtClean="0"/>
              <a:t>STATUS:</a:t>
            </a:r>
            <a:endParaRPr lang="en-US" sz="2800" b="1" dirty="0"/>
          </a:p>
        </p:txBody>
      </p:sp>
      <p:sp>
        <p:nvSpPr>
          <p:cNvPr id="18" name="TextBox 17"/>
          <p:cNvSpPr txBox="1"/>
          <p:nvPr/>
        </p:nvSpPr>
        <p:spPr>
          <a:xfrm>
            <a:off x="228600" y="3886200"/>
            <a:ext cx="1841851" cy="523220"/>
          </a:xfrm>
          <a:prstGeom prst="rect">
            <a:avLst/>
          </a:prstGeom>
          <a:noFill/>
        </p:spPr>
        <p:txBody>
          <a:bodyPr wrap="none" rtlCol="0">
            <a:spAutoFit/>
          </a:bodyPr>
          <a:lstStyle/>
          <a:p>
            <a:r>
              <a:rPr lang="en-US" sz="2800" b="1" dirty="0" smtClean="0"/>
              <a:t>RESPONSE:</a:t>
            </a:r>
            <a:endParaRPr lang="en-US" sz="2800" b="1" dirty="0"/>
          </a:p>
        </p:txBody>
      </p:sp>
      <p:grpSp>
        <p:nvGrpSpPr>
          <p:cNvPr id="24" name="Group 23"/>
          <p:cNvGrpSpPr/>
          <p:nvPr/>
        </p:nvGrpSpPr>
        <p:grpSpPr>
          <a:xfrm>
            <a:off x="6477000" y="2667000"/>
            <a:ext cx="2667000" cy="2689086"/>
            <a:chOff x="2438400" y="2317013"/>
            <a:chExt cx="2667000" cy="2689086"/>
          </a:xfrm>
        </p:grpSpPr>
        <p:sp>
          <p:nvSpPr>
            <p:cNvPr id="25" name="Rectangle 24"/>
            <p:cNvSpPr/>
            <p:nvPr/>
          </p:nvSpPr>
          <p:spPr>
            <a:xfrm>
              <a:off x="2438400" y="4298213"/>
              <a:ext cx="2667000" cy="707886"/>
            </a:xfrm>
            <a:prstGeom prst="rect">
              <a:avLst/>
            </a:prstGeom>
            <a:solidFill>
              <a:srgbClr val="FFFF00"/>
            </a:solidFill>
          </p:spPr>
          <p:txBody>
            <a:bodyPr wrap="square">
              <a:spAutoFit/>
            </a:bodyPr>
            <a:lstStyle/>
            <a:p>
              <a:r>
                <a:rPr lang="en-US" sz="4000" dirty="0">
                  <a:solidFill>
                    <a:schemeClr val="tx2"/>
                  </a:solidFill>
                </a:rPr>
                <a:t>t</a:t>
              </a:r>
              <a:r>
                <a:rPr lang="en-US" sz="4000" dirty="0" smtClean="0">
                  <a:solidFill>
                    <a:schemeClr val="tx2"/>
                  </a:solidFill>
                </a:rPr>
                <a:t>omorrow !</a:t>
              </a:r>
              <a:endParaRPr lang="en-US" sz="4000" dirty="0">
                <a:solidFill>
                  <a:schemeClr val="tx2"/>
                </a:solidFill>
              </a:endParaRPr>
            </a:p>
          </p:txBody>
        </p:sp>
        <p:sp>
          <p:nvSpPr>
            <p:cNvPr id="26" name="Left Brace 25"/>
            <p:cNvSpPr/>
            <p:nvPr/>
          </p:nvSpPr>
          <p:spPr>
            <a:xfrm rot="16200000">
              <a:off x="3581400" y="1936013"/>
              <a:ext cx="685800" cy="1447800"/>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27" name="Straight Arrow Connector 26"/>
            <p:cNvCxnSpPr>
              <a:stCxn id="26" idx="1"/>
              <a:endCxn id="25" idx="0"/>
            </p:cNvCxnSpPr>
            <p:nvPr/>
          </p:nvCxnSpPr>
          <p:spPr>
            <a:xfrm flipH="1">
              <a:off x="3771900" y="3002813"/>
              <a:ext cx="152400" cy="1295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3" name="Rectangle 22"/>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2819286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5" name="Rectangle 4"/>
          <p:cNvSpPr/>
          <p:nvPr/>
        </p:nvSpPr>
        <p:spPr>
          <a:xfrm>
            <a:off x="457200" y="3200400"/>
            <a:ext cx="8229600" cy="523220"/>
          </a:xfrm>
          <a:prstGeom prst="rect">
            <a:avLst/>
          </a:prstGeom>
        </p:spPr>
        <p:txBody>
          <a:bodyPr wrap="square">
            <a:spAutoFit/>
          </a:bodyPr>
          <a:lstStyle/>
          <a:p>
            <a:r>
              <a:rPr lang="en-US" sz="2800" dirty="0" smtClean="0">
                <a:hlinkClick r:id="rId3"/>
              </a:rPr>
              <a:t>www.cs.washington.edu/homes/aritter/mt_chat.html</a:t>
            </a:r>
            <a:endParaRPr lang="en-US" sz="2800" dirty="0"/>
          </a:p>
        </p:txBody>
      </p:sp>
    </p:spTree>
    <p:extLst>
      <p:ext uri="{BB962C8B-B14F-4D97-AF65-F5344CB8AC3E}">
        <p14:creationId xmlns:p14="http://schemas.microsoft.com/office/powerpoint/2010/main" val="996193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441" t="5636" r="35489"/>
          <a:stretch/>
        </p:blipFill>
        <p:spPr bwMode="auto">
          <a:xfrm>
            <a:off x="609600" y="457200"/>
            <a:ext cx="7924800" cy="9279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5936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Noisy Text: Challenges</a:t>
            </a:r>
            <a:endParaRPr lang="en-US" dirty="0"/>
          </a:p>
        </p:txBody>
      </p:sp>
      <p:sp>
        <p:nvSpPr>
          <p:cNvPr id="3" name="Content Placeholder 2"/>
          <p:cNvSpPr>
            <a:spLocks noGrp="1"/>
          </p:cNvSpPr>
          <p:nvPr>
            <p:ph idx="1"/>
          </p:nvPr>
        </p:nvSpPr>
        <p:spPr/>
        <p:txBody>
          <a:bodyPr>
            <a:normAutofit/>
          </a:bodyPr>
          <a:lstStyle/>
          <a:p>
            <a:r>
              <a:rPr lang="en-US" dirty="0" smtClean="0"/>
              <a:t>Lexical Variation (misspellings, abbreviations)</a:t>
            </a:r>
          </a:p>
          <a:p>
            <a:pPr lvl="1"/>
            <a:r>
              <a:rPr lang="en-US" sz="1600" dirty="0"/>
              <a:t>`2m', `2ma', `2mar', `2mara', `2maro', `2marrow', `2mor', `2mora', `2moro', `2morow', `2morr', </a:t>
            </a:r>
            <a:r>
              <a:rPr lang="en-US" sz="1600" dirty="0" smtClean="0"/>
              <a:t>`</a:t>
            </a:r>
            <a:r>
              <a:rPr lang="en-US" sz="1600" dirty="0"/>
              <a:t>2morro', `2morrow', `2moz', `2mr', `2mro', `2mrrw', `2mrw', `2mw', `</a:t>
            </a:r>
            <a:r>
              <a:rPr lang="en-US" sz="1600" dirty="0" err="1"/>
              <a:t>tmmrw</a:t>
            </a:r>
            <a:r>
              <a:rPr lang="en-US" sz="1600" dirty="0"/>
              <a:t>', `</a:t>
            </a:r>
            <a:r>
              <a:rPr lang="en-US" sz="1600" dirty="0" err="1"/>
              <a:t>tmo</a:t>
            </a:r>
            <a:r>
              <a:rPr lang="en-US" sz="1600" dirty="0"/>
              <a:t>', `</a:t>
            </a:r>
            <a:r>
              <a:rPr lang="en-US" sz="1600" dirty="0" err="1"/>
              <a:t>tmoro</a:t>
            </a:r>
            <a:r>
              <a:rPr lang="en-US" sz="1600" dirty="0"/>
              <a:t>', </a:t>
            </a:r>
            <a:r>
              <a:rPr lang="en-US" sz="1600" dirty="0" smtClean="0"/>
              <a:t>`</a:t>
            </a:r>
            <a:r>
              <a:rPr lang="en-US" sz="1600" dirty="0" err="1"/>
              <a:t>tmorrow</a:t>
            </a:r>
            <a:r>
              <a:rPr lang="en-US" sz="1600" dirty="0"/>
              <a:t>', `</a:t>
            </a:r>
            <a:r>
              <a:rPr lang="en-US" sz="1600" dirty="0" err="1"/>
              <a:t>tmoz</a:t>
            </a:r>
            <a:r>
              <a:rPr lang="en-US" sz="1600" dirty="0"/>
              <a:t>', `</a:t>
            </a:r>
            <a:r>
              <a:rPr lang="en-US" sz="1600" dirty="0" err="1"/>
              <a:t>tmr</a:t>
            </a:r>
            <a:r>
              <a:rPr lang="en-US" sz="1600" dirty="0"/>
              <a:t>', `</a:t>
            </a:r>
            <a:r>
              <a:rPr lang="en-US" sz="1600" dirty="0" err="1"/>
              <a:t>tmro</a:t>
            </a:r>
            <a:r>
              <a:rPr lang="en-US" sz="1600" dirty="0"/>
              <a:t>', `</a:t>
            </a:r>
            <a:r>
              <a:rPr lang="en-US" sz="1600" dirty="0" err="1"/>
              <a:t>tmrow</a:t>
            </a:r>
            <a:r>
              <a:rPr lang="en-US" sz="1600" dirty="0"/>
              <a:t>', `</a:t>
            </a:r>
            <a:r>
              <a:rPr lang="en-US" sz="1600" dirty="0" err="1"/>
              <a:t>tmrrow</a:t>
            </a:r>
            <a:r>
              <a:rPr lang="en-US" sz="1600" dirty="0"/>
              <a:t>', `</a:t>
            </a:r>
            <a:r>
              <a:rPr lang="en-US" sz="1600" dirty="0" err="1"/>
              <a:t>tmrrw</a:t>
            </a:r>
            <a:r>
              <a:rPr lang="en-US" sz="1600" dirty="0"/>
              <a:t>', `</a:t>
            </a:r>
            <a:r>
              <a:rPr lang="en-US" sz="1600" dirty="0" err="1"/>
              <a:t>tmrw</a:t>
            </a:r>
            <a:r>
              <a:rPr lang="en-US" sz="1600" dirty="0"/>
              <a:t>', `</a:t>
            </a:r>
            <a:r>
              <a:rPr lang="en-US" sz="1600" dirty="0" err="1"/>
              <a:t>tmrww</a:t>
            </a:r>
            <a:r>
              <a:rPr lang="en-US" sz="1600" dirty="0"/>
              <a:t>', `</a:t>
            </a:r>
            <a:r>
              <a:rPr lang="en-US" sz="1600" dirty="0" err="1"/>
              <a:t>tmw</a:t>
            </a:r>
            <a:r>
              <a:rPr lang="en-US" sz="1600" dirty="0"/>
              <a:t>', `</a:t>
            </a:r>
            <a:r>
              <a:rPr lang="en-US" sz="1600" dirty="0" err="1"/>
              <a:t>tomaro</a:t>
            </a:r>
            <a:r>
              <a:rPr lang="en-US" sz="1600" dirty="0"/>
              <a:t>', </a:t>
            </a:r>
            <a:r>
              <a:rPr lang="en-US" sz="1600" dirty="0" smtClean="0"/>
              <a:t>`</a:t>
            </a:r>
            <a:r>
              <a:rPr lang="en-US" sz="1600" dirty="0" err="1"/>
              <a:t>tomarow</a:t>
            </a:r>
            <a:r>
              <a:rPr lang="en-US" sz="1600" dirty="0"/>
              <a:t>', `</a:t>
            </a:r>
            <a:r>
              <a:rPr lang="en-US" sz="1600" dirty="0" err="1"/>
              <a:t>tomarro</a:t>
            </a:r>
            <a:r>
              <a:rPr lang="en-US" sz="1600" dirty="0"/>
              <a:t>', `</a:t>
            </a:r>
            <a:r>
              <a:rPr lang="en-US" sz="1600" dirty="0" err="1"/>
              <a:t>tomarrow</a:t>
            </a:r>
            <a:r>
              <a:rPr lang="en-US" sz="1600" dirty="0"/>
              <a:t>', `</a:t>
            </a:r>
            <a:r>
              <a:rPr lang="en-US" sz="1600" dirty="0" err="1"/>
              <a:t>tomm</a:t>
            </a:r>
            <a:r>
              <a:rPr lang="en-US" sz="1600" dirty="0"/>
              <a:t>', `</a:t>
            </a:r>
            <a:r>
              <a:rPr lang="en-US" sz="1600" dirty="0" err="1"/>
              <a:t>tommarow</a:t>
            </a:r>
            <a:r>
              <a:rPr lang="en-US" sz="1600" dirty="0"/>
              <a:t>', `</a:t>
            </a:r>
            <a:r>
              <a:rPr lang="en-US" sz="1600" dirty="0" err="1"/>
              <a:t>tommarrow</a:t>
            </a:r>
            <a:r>
              <a:rPr lang="en-US" sz="1600" dirty="0"/>
              <a:t>', `</a:t>
            </a:r>
            <a:r>
              <a:rPr lang="en-US" sz="1600" dirty="0" err="1"/>
              <a:t>tommoro</a:t>
            </a:r>
            <a:r>
              <a:rPr lang="en-US" sz="1600" dirty="0"/>
              <a:t>', `</a:t>
            </a:r>
            <a:r>
              <a:rPr lang="en-US" sz="1600" dirty="0" err="1"/>
              <a:t>tommorow</a:t>
            </a:r>
            <a:r>
              <a:rPr lang="en-US" sz="1600" dirty="0"/>
              <a:t>', </a:t>
            </a:r>
            <a:r>
              <a:rPr lang="en-US" sz="1600" dirty="0" smtClean="0"/>
              <a:t>`</a:t>
            </a:r>
            <a:r>
              <a:rPr lang="en-US" sz="1600" dirty="0" err="1"/>
              <a:t>tommorrow</a:t>
            </a:r>
            <a:r>
              <a:rPr lang="en-US" sz="1600" dirty="0"/>
              <a:t>', `</a:t>
            </a:r>
            <a:r>
              <a:rPr lang="en-US" sz="1600" dirty="0" err="1"/>
              <a:t>tommorw</a:t>
            </a:r>
            <a:r>
              <a:rPr lang="en-US" sz="1600" dirty="0"/>
              <a:t>', `</a:t>
            </a:r>
            <a:r>
              <a:rPr lang="en-US" sz="1600" dirty="0" err="1"/>
              <a:t>tommrow</a:t>
            </a:r>
            <a:r>
              <a:rPr lang="en-US" sz="1600" dirty="0"/>
              <a:t>', `</a:t>
            </a:r>
            <a:r>
              <a:rPr lang="en-US" sz="1600" dirty="0" err="1"/>
              <a:t>tomo</a:t>
            </a:r>
            <a:r>
              <a:rPr lang="en-US" sz="1600" dirty="0"/>
              <a:t>', `</a:t>
            </a:r>
            <a:r>
              <a:rPr lang="en-US" sz="1600" dirty="0" err="1"/>
              <a:t>tomolo</a:t>
            </a:r>
            <a:r>
              <a:rPr lang="en-US" sz="1600" dirty="0"/>
              <a:t>', `</a:t>
            </a:r>
            <a:r>
              <a:rPr lang="en-US" sz="1600" dirty="0" err="1"/>
              <a:t>tomoro</a:t>
            </a:r>
            <a:r>
              <a:rPr lang="en-US" sz="1600" dirty="0"/>
              <a:t>', `</a:t>
            </a:r>
            <a:r>
              <a:rPr lang="en-US" sz="1600" dirty="0" err="1"/>
              <a:t>tomorow</a:t>
            </a:r>
            <a:r>
              <a:rPr lang="en-US" sz="1600" dirty="0"/>
              <a:t>', `</a:t>
            </a:r>
            <a:r>
              <a:rPr lang="en-US" sz="1600" dirty="0" err="1" smtClean="0"/>
              <a:t>tomorro</a:t>
            </a:r>
            <a:r>
              <a:rPr lang="en-US" sz="1600" dirty="0"/>
              <a:t>', `</a:t>
            </a:r>
            <a:r>
              <a:rPr lang="en-US" sz="1600" dirty="0" err="1"/>
              <a:t>tomorrw</a:t>
            </a:r>
            <a:r>
              <a:rPr lang="en-US" sz="1600" dirty="0"/>
              <a:t>', </a:t>
            </a:r>
            <a:r>
              <a:rPr lang="en-US" sz="1600" dirty="0" smtClean="0"/>
              <a:t>`</a:t>
            </a:r>
            <a:r>
              <a:rPr lang="en-US" sz="1600" dirty="0" err="1"/>
              <a:t>tomoz</a:t>
            </a:r>
            <a:r>
              <a:rPr lang="en-US" sz="1600" dirty="0"/>
              <a:t>', `</a:t>
            </a:r>
            <a:r>
              <a:rPr lang="en-US" sz="1600" dirty="0" err="1"/>
              <a:t>tomrw</a:t>
            </a:r>
            <a:r>
              <a:rPr lang="en-US" sz="1600" dirty="0"/>
              <a:t>', `</a:t>
            </a:r>
            <a:r>
              <a:rPr lang="en-US" sz="1600" dirty="0" err="1" smtClean="0"/>
              <a:t>tomz</a:t>
            </a:r>
            <a:r>
              <a:rPr lang="en-US" sz="1600" dirty="0" smtClean="0"/>
              <a:t>‘</a:t>
            </a:r>
          </a:p>
          <a:p>
            <a:r>
              <a:rPr lang="en-US" dirty="0" smtClean="0"/>
              <a:t>Unreliable Capitalization</a:t>
            </a:r>
          </a:p>
          <a:p>
            <a:pPr lvl="1"/>
            <a:r>
              <a:rPr lang="en-US" sz="2400" dirty="0" smtClean="0"/>
              <a:t>“The </a:t>
            </a:r>
            <a:r>
              <a:rPr lang="en-US" sz="2400" dirty="0"/>
              <a:t>Hobbit has </a:t>
            </a:r>
            <a:r>
              <a:rPr lang="en-US" sz="2400" dirty="0" smtClean="0"/>
              <a:t>FINALLY </a:t>
            </a:r>
            <a:r>
              <a:rPr lang="en-US" sz="2400" dirty="0"/>
              <a:t>started filming! </a:t>
            </a:r>
            <a:r>
              <a:rPr lang="en-US" sz="2400" dirty="0" smtClean="0"/>
              <a:t>I cannot </a:t>
            </a:r>
            <a:r>
              <a:rPr lang="en-US" sz="2400" dirty="0"/>
              <a:t>wait</a:t>
            </a:r>
            <a:r>
              <a:rPr lang="en-US" sz="2400" dirty="0" smtClean="0"/>
              <a:t>!”</a:t>
            </a:r>
            <a:endParaRPr lang="en-US" sz="2400" dirty="0"/>
          </a:p>
          <a:p>
            <a:r>
              <a:rPr lang="en-US" dirty="0" smtClean="0"/>
              <a:t>Unique Grammar</a:t>
            </a:r>
          </a:p>
          <a:p>
            <a:pPr lvl="1"/>
            <a:r>
              <a:rPr lang="en-US" sz="2400" dirty="0"/>
              <a:t>“</a:t>
            </a:r>
            <a:r>
              <a:rPr lang="en-US" sz="2400" dirty="0" err="1"/>
              <a:t>watchng</a:t>
            </a:r>
            <a:r>
              <a:rPr lang="en-US" sz="2400" dirty="0"/>
              <a:t> </a:t>
            </a:r>
            <a:r>
              <a:rPr lang="en-US" sz="2400" dirty="0" err="1" smtClean="0"/>
              <a:t>american</a:t>
            </a:r>
            <a:r>
              <a:rPr lang="en-US" sz="2400" dirty="0"/>
              <a:t> </a:t>
            </a:r>
            <a:r>
              <a:rPr lang="en-US" sz="2400" dirty="0" smtClean="0"/>
              <a:t>dad</a:t>
            </a:r>
            <a:r>
              <a:rPr lang="en-US" sz="2400" dirty="0"/>
              <a: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912795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Driven Response Generation:</a:t>
            </a:r>
            <a:br>
              <a:rPr lang="en-US" dirty="0" smtClean="0"/>
            </a:br>
            <a:r>
              <a:rPr lang="en-US" dirty="0" smtClean="0"/>
              <a:t>Potential Applications</a:t>
            </a:r>
            <a:endParaRPr lang="en-US" dirty="0"/>
          </a:p>
        </p:txBody>
      </p:sp>
      <p:sp>
        <p:nvSpPr>
          <p:cNvPr id="3" name="Content Placeholder 2"/>
          <p:cNvSpPr>
            <a:spLocks noGrp="1"/>
          </p:cNvSpPr>
          <p:nvPr>
            <p:ph idx="1"/>
          </p:nvPr>
        </p:nvSpPr>
        <p:spPr>
          <a:xfrm>
            <a:off x="457200" y="2255837"/>
            <a:ext cx="8686800" cy="2468563"/>
          </a:xfrm>
        </p:spPr>
        <p:txBody>
          <a:bodyPr>
            <a:normAutofit/>
          </a:bodyPr>
          <a:lstStyle/>
          <a:p>
            <a:r>
              <a:rPr lang="en-US" dirty="0" smtClean="0"/>
              <a:t>Conversationally-aware </a:t>
            </a:r>
            <a:r>
              <a:rPr lang="en-US" b="1" dirty="0" smtClean="0"/>
              <a:t>predictive text entry</a:t>
            </a:r>
          </a:p>
          <a:p>
            <a:pPr lvl="1"/>
            <a:r>
              <a:rPr lang="en-US" b="1" dirty="0" smtClean="0"/>
              <a:t>Speech</a:t>
            </a:r>
            <a:r>
              <a:rPr lang="en-US" dirty="0" smtClean="0"/>
              <a:t> Interface to SMS/Twitter </a:t>
            </a:r>
            <a:r>
              <a:rPr lang="en-US" dirty="0" smtClean="0">
                <a:solidFill>
                  <a:schemeClr val="accent1"/>
                </a:solidFill>
              </a:rPr>
              <a:t>(</a:t>
            </a:r>
            <a:r>
              <a:rPr lang="en-US" dirty="0" err="1" smtClean="0">
                <a:solidFill>
                  <a:schemeClr val="accent1"/>
                </a:solidFill>
              </a:rPr>
              <a:t>Ju</a:t>
            </a:r>
            <a:r>
              <a:rPr lang="en-US" dirty="0" smtClean="0">
                <a:solidFill>
                  <a:schemeClr val="accent1"/>
                </a:solidFill>
              </a:rPr>
              <a:t> and </a:t>
            </a:r>
            <a:r>
              <a:rPr lang="en-US" dirty="0" err="1" smtClean="0">
                <a:solidFill>
                  <a:schemeClr val="accent1"/>
                </a:solidFill>
              </a:rPr>
              <a:t>Paek</a:t>
            </a:r>
            <a:r>
              <a:rPr lang="en-US" dirty="0" smtClean="0">
                <a:solidFill>
                  <a:schemeClr val="accent1"/>
                </a:solidFill>
              </a:rPr>
              <a:t> 2010)</a:t>
            </a:r>
            <a:endParaRPr lang="en-US" dirty="0">
              <a:solidFill>
                <a:schemeClr val="accent1"/>
              </a:solidFill>
            </a:endParaRPr>
          </a:p>
        </p:txBody>
      </p:sp>
      <p:grpSp>
        <p:nvGrpSpPr>
          <p:cNvPr id="17" name="Group 16"/>
          <p:cNvGrpSpPr/>
          <p:nvPr/>
        </p:nvGrpSpPr>
        <p:grpSpPr>
          <a:xfrm>
            <a:off x="304800" y="4520624"/>
            <a:ext cx="5029200" cy="2261176"/>
            <a:chOff x="304800" y="4520624"/>
            <a:chExt cx="5029200" cy="2261176"/>
          </a:xfrm>
        </p:grpSpPr>
        <p:grpSp>
          <p:nvGrpSpPr>
            <p:cNvPr id="6" name="Group 5"/>
            <p:cNvGrpSpPr/>
            <p:nvPr/>
          </p:nvGrpSpPr>
          <p:grpSpPr>
            <a:xfrm>
              <a:off x="304800" y="4520625"/>
              <a:ext cx="5029200" cy="2261175"/>
              <a:chOff x="304800" y="4520625"/>
              <a:chExt cx="5029200" cy="2261175"/>
            </a:xfrm>
          </p:grpSpPr>
          <p:grpSp>
            <p:nvGrpSpPr>
              <p:cNvPr id="10" name="Group 9"/>
              <p:cNvGrpSpPr/>
              <p:nvPr/>
            </p:nvGrpSpPr>
            <p:grpSpPr>
              <a:xfrm>
                <a:off x="304800" y="4848224"/>
                <a:ext cx="5029200" cy="1933576"/>
                <a:chOff x="304800" y="4848224"/>
                <a:chExt cx="5029200" cy="1933576"/>
              </a:xfrm>
            </p:grpSpPr>
            <p:pic>
              <p:nvPicPr>
                <p:cNvPr id="1026" name="Picture 2" descr="http://perception.csl.uiuc.edu/recognition/Images/speech_sig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4848224"/>
                  <a:ext cx="2409825" cy="19335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5210211"/>
                  <a:ext cx="2448491" cy="1077218"/>
                </a:xfrm>
                <a:prstGeom prst="rect">
                  <a:avLst/>
                </a:prstGeom>
              </p:spPr>
              <p:txBody>
                <a:bodyPr wrap="square">
                  <a:spAutoFit/>
                </a:bodyPr>
                <a:lstStyle/>
                <a:p>
                  <a:r>
                    <a:rPr lang="en-US" sz="3200" dirty="0" smtClean="0"/>
                    <a:t>I’m feeling sick</a:t>
                  </a:r>
                  <a:endParaRPr lang="en-US" sz="3200" dirty="0"/>
                </a:p>
              </p:txBody>
            </p:sp>
          </p:grpSp>
          <p:sp>
            <p:nvSpPr>
              <p:cNvPr id="12" name="Rectangle 11"/>
              <p:cNvSpPr/>
              <p:nvPr/>
            </p:nvSpPr>
            <p:spPr>
              <a:xfrm>
                <a:off x="447109" y="4520625"/>
                <a:ext cx="1381691" cy="584775"/>
              </a:xfrm>
              <a:prstGeom prst="rect">
                <a:avLst/>
              </a:prstGeom>
            </p:spPr>
            <p:txBody>
              <a:bodyPr wrap="square">
                <a:spAutoFit/>
              </a:bodyPr>
              <a:lstStyle/>
              <a:p>
                <a:r>
                  <a:rPr lang="en-US" sz="3200" b="1" dirty="0" smtClean="0"/>
                  <a:t>Status:</a:t>
                </a:r>
                <a:endParaRPr lang="en-US" sz="3200" b="1" dirty="0"/>
              </a:p>
            </p:txBody>
          </p:sp>
        </p:grpSp>
        <p:sp>
          <p:nvSpPr>
            <p:cNvPr id="14" name="Rectangle 13"/>
            <p:cNvSpPr/>
            <p:nvPr/>
          </p:nvSpPr>
          <p:spPr>
            <a:xfrm>
              <a:off x="3018957" y="4520624"/>
              <a:ext cx="2209801" cy="584775"/>
            </a:xfrm>
            <a:prstGeom prst="rect">
              <a:avLst/>
            </a:prstGeom>
          </p:spPr>
          <p:txBody>
            <a:bodyPr wrap="square">
              <a:spAutoFit/>
            </a:bodyPr>
            <a:lstStyle/>
            <a:p>
              <a:r>
                <a:rPr lang="en-US" sz="3200" b="1" dirty="0" smtClean="0"/>
                <a:t>Response:</a:t>
              </a:r>
              <a:endParaRPr lang="en-US" sz="3200" b="1" dirty="0"/>
            </a:p>
          </p:txBody>
        </p:sp>
      </p:grpSp>
      <p:grpSp>
        <p:nvGrpSpPr>
          <p:cNvPr id="19" name="Group 18"/>
          <p:cNvGrpSpPr/>
          <p:nvPr/>
        </p:nvGrpSpPr>
        <p:grpSpPr>
          <a:xfrm>
            <a:off x="2300803" y="4520623"/>
            <a:ext cx="6538398" cy="1766806"/>
            <a:chOff x="2300803" y="4520623"/>
            <a:chExt cx="6538398" cy="1766806"/>
          </a:xfrm>
        </p:grpSpPr>
        <p:grpSp>
          <p:nvGrpSpPr>
            <p:cNvPr id="11" name="Group 10"/>
            <p:cNvGrpSpPr/>
            <p:nvPr/>
          </p:nvGrpSpPr>
          <p:grpSpPr>
            <a:xfrm>
              <a:off x="2300803" y="5210211"/>
              <a:ext cx="6538398" cy="1077218"/>
              <a:chOff x="2300803" y="5210211"/>
              <a:chExt cx="6538398" cy="1077218"/>
            </a:xfrm>
          </p:grpSpPr>
          <p:sp>
            <p:nvSpPr>
              <p:cNvPr id="5" name="Rectangle 4"/>
              <p:cNvSpPr/>
              <p:nvPr/>
            </p:nvSpPr>
            <p:spPr>
              <a:xfrm>
                <a:off x="2300803" y="5287155"/>
                <a:ext cx="529312"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nvGrpSpPr>
              <p:cNvPr id="9" name="Group 8"/>
              <p:cNvGrpSpPr/>
              <p:nvPr/>
            </p:nvGrpSpPr>
            <p:grpSpPr>
              <a:xfrm>
                <a:off x="5192315" y="5210211"/>
                <a:ext cx="3646886" cy="1077218"/>
                <a:chOff x="5192315" y="5210211"/>
                <a:chExt cx="3646886" cy="1077218"/>
              </a:xfrm>
            </p:grpSpPr>
            <p:sp>
              <p:nvSpPr>
                <p:cNvPr id="7" name="Rectangle 6"/>
                <p:cNvSpPr/>
                <p:nvPr/>
              </p:nvSpPr>
              <p:spPr>
                <a:xfrm>
                  <a:off x="5192315" y="5287154"/>
                  <a:ext cx="529312"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a:off x="5791201" y="5210211"/>
                  <a:ext cx="3048000" cy="1077218"/>
                </a:xfrm>
                <a:prstGeom prst="rect">
                  <a:avLst/>
                </a:prstGeom>
              </p:spPr>
              <p:txBody>
                <a:bodyPr wrap="square">
                  <a:spAutoFit/>
                </a:bodyPr>
                <a:lstStyle/>
                <a:p>
                  <a:r>
                    <a:rPr lang="en-US" sz="3200" dirty="0" smtClean="0"/>
                    <a:t>Hope you feel better</a:t>
                  </a:r>
                  <a:endParaRPr lang="en-US" sz="3200" dirty="0"/>
                </a:p>
              </p:txBody>
            </p:sp>
          </p:grpSp>
        </p:grpSp>
        <p:sp>
          <p:nvSpPr>
            <p:cNvPr id="18" name="Rectangle 17"/>
            <p:cNvSpPr/>
            <p:nvPr/>
          </p:nvSpPr>
          <p:spPr>
            <a:xfrm>
              <a:off x="5943599" y="4520623"/>
              <a:ext cx="2209801" cy="584775"/>
            </a:xfrm>
            <a:prstGeom prst="rect">
              <a:avLst/>
            </a:prstGeom>
          </p:spPr>
          <p:txBody>
            <a:bodyPr wrap="square">
              <a:spAutoFit/>
            </a:bodyPr>
            <a:lstStyle/>
            <a:p>
              <a:r>
                <a:rPr lang="en-US" sz="3200" b="1" dirty="0" smtClean="0"/>
                <a:t>Response:</a:t>
              </a:r>
              <a:endParaRPr lang="en-US" sz="3200" b="1" dirty="0"/>
            </a:p>
          </p:txBody>
        </p:sp>
      </p:grpSp>
      <p:sp>
        <p:nvSpPr>
          <p:cNvPr id="13" name="Rectangle 12"/>
          <p:cNvSpPr/>
          <p:nvPr/>
        </p:nvSpPr>
        <p:spPr>
          <a:xfrm>
            <a:off x="4267200" y="1447800"/>
            <a:ext cx="4667688" cy="461665"/>
          </a:xfrm>
          <a:prstGeom prst="rect">
            <a:avLst/>
          </a:prstGeom>
        </p:spPr>
        <p:txBody>
          <a:bodyPr wrap="none">
            <a:spAutoFit/>
          </a:bodyPr>
          <a:lstStyle/>
          <a:p>
            <a:pPr marL="0" lvl="1" indent="0">
              <a:buNone/>
            </a:pPr>
            <a:r>
              <a:rPr lang="en-US" sz="2400" dirty="0">
                <a:solidFill>
                  <a:srgbClr val="FF0000"/>
                </a:solidFill>
              </a:rPr>
              <a:t>[</a:t>
            </a:r>
            <a:r>
              <a:rPr lang="en-US" sz="2400" b="1" dirty="0">
                <a:solidFill>
                  <a:srgbClr val="FF0000"/>
                </a:solidFill>
              </a:rPr>
              <a:t>Ritter</a:t>
            </a:r>
            <a:r>
              <a:rPr lang="en-US" sz="2400" dirty="0">
                <a:solidFill>
                  <a:srgbClr val="FF0000"/>
                </a:solidFill>
              </a:rPr>
              <a:t>, Cherry, Dolan, EMNLP 2011]</a:t>
            </a:r>
          </a:p>
        </p:txBody>
      </p:sp>
    </p:spTree>
    <p:extLst>
      <p:ext uri="{BB962C8B-B14F-4D97-AF65-F5344CB8AC3E}">
        <p14:creationId xmlns:p14="http://schemas.microsoft.com/office/powerpoint/2010/main" val="1005094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t>Other Themes</a:t>
            </a:r>
            <a:endParaRPr lang="en-US" dirty="0"/>
          </a:p>
        </p:txBody>
      </p:sp>
      <p:sp>
        <p:nvSpPr>
          <p:cNvPr id="3" name="Content Placeholder 2"/>
          <p:cNvSpPr>
            <a:spLocks noGrp="1"/>
          </p:cNvSpPr>
          <p:nvPr>
            <p:ph idx="1"/>
          </p:nvPr>
        </p:nvSpPr>
        <p:spPr>
          <a:xfrm>
            <a:off x="685800" y="1815062"/>
            <a:ext cx="7467600" cy="4848225"/>
          </a:xfrm>
        </p:spPr>
        <p:txBody>
          <a:bodyPr>
            <a:normAutofit/>
          </a:bodyPr>
          <a:lstStyle/>
          <a:p>
            <a:pPr marL="0" indent="0">
              <a:buNone/>
            </a:pPr>
            <a:r>
              <a:rPr lang="en-US" b="1" dirty="0" smtClean="0"/>
              <a:t>Conversational Modeling in Social Media</a:t>
            </a:r>
          </a:p>
          <a:p>
            <a:pPr marL="457200" lvl="1" indent="0">
              <a:buNone/>
            </a:pPr>
            <a:r>
              <a:rPr lang="en-US" sz="2400" dirty="0" smtClean="0">
                <a:solidFill>
                  <a:srgbClr val="FF0000"/>
                </a:solidFill>
              </a:rPr>
              <a:t>[</a:t>
            </a:r>
            <a:r>
              <a:rPr lang="en-US" sz="2400" b="1" dirty="0" smtClean="0">
                <a:solidFill>
                  <a:srgbClr val="FF0000"/>
                </a:solidFill>
              </a:rPr>
              <a:t>Ritter</a:t>
            </a:r>
            <a:r>
              <a:rPr lang="en-US" sz="2400" dirty="0">
                <a:solidFill>
                  <a:srgbClr val="FF0000"/>
                </a:solidFill>
              </a:rPr>
              <a:t>, Cherry, Dolan, </a:t>
            </a:r>
            <a:r>
              <a:rPr lang="en-US" sz="2400" dirty="0" smtClean="0">
                <a:solidFill>
                  <a:srgbClr val="FF0000"/>
                </a:solidFill>
              </a:rPr>
              <a:t>NAACL 2010]</a:t>
            </a:r>
          </a:p>
          <a:p>
            <a:pPr marL="457200" lvl="1" indent="0">
              <a:buNone/>
            </a:pPr>
            <a:r>
              <a:rPr lang="en-US" sz="2400" dirty="0" smtClean="0">
                <a:solidFill>
                  <a:srgbClr val="FF0000"/>
                </a:solidFill>
              </a:rPr>
              <a:t>[</a:t>
            </a:r>
            <a:r>
              <a:rPr lang="en-US" sz="2400" b="1" dirty="0" smtClean="0">
                <a:solidFill>
                  <a:srgbClr val="FF0000"/>
                </a:solidFill>
              </a:rPr>
              <a:t>Ritter</a:t>
            </a:r>
            <a:r>
              <a:rPr lang="en-US" sz="2400" dirty="0">
                <a:solidFill>
                  <a:srgbClr val="FF0000"/>
                </a:solidFill>
              </a:rPr>
              <a:t>, Cherry, Dolan, EMNLP </a:t>
            </a:r>
            <a:r>
              <a:rPr lang="en-US" sz="2400" dirty="0" smtClean="0">
                <a:solidFill>
                  <a:srgbClr val="FF0000"/>
                </a:solidFill>
              </a:rPr>
              <a:t>2011]</a:t>
            </a:r>
          </a:p>
          <a:p>
            <a:endParaRPr lang="en-US" dirty="0" smtClean="0"/>
          </a:p>
          <a:p>
            <a:endParaRPr lang="en-US" dirty="0" smtClean="0"/>
          </a:p>
          <a:p>
            <a:pPr marL="0" indent="0">
              <a:buNone/>
            </a:pPr>
            <a:r>
              <a:rPr lang="en-US" b="1" dirty="0" smtClean="0"/>
              <a:t>Paraphrasing Between Language Styles</a:t>
            </a:r>
          </a:p>
          <a:p>
            <a:pPr marL="457200" lvl="1" indent="0">
              <a:buNone/>
            </a:pPr>
            <a:r>
              <a:rPr lang="en-US" sz="2400" dirty="0" smtClean="0">
                <a:solidFill>
                  <a:srgbClr val="FF0000"/>
                </a:solidFill>
              </a:rPr>
              <a:t>[</a:t>
            </a:r>
            <a:r>
              <a:rPr lang="en-US" sz="2400" dirty="0" err="1" smtClean="0">
                <a:solidFill>
                  <a:srgbClr val="FF0000"/>
                </a:solidFill>
              </a:rPr>
              <a:t>Xu</a:t>
            </a:r>
            <a:r>
              <a:rPr lang="en-US" sz="2400" dirty="0" smtClean="0">
                <a:solidFill>
                  <a:srgbClr val="FF0000"/>
                </a:solidFill>
              </a:rPr>
              <a:t>, </a:t>
            </a:r>
            <a:r>
              <a:rPr lang="en-US" sz="2400" b="1" dirty="0" smtClean="0">
                <a:solidFill>
                  <a:srgbClr val="FF0000"/>
                </a:solidFill>
              </a:rPr>
              <a:t>Ritter</a:t>
            </a:r>
            <a:r>
              <a:rPr lang="en-US" sz="2400" dirty="0" smtClean="0">
                <a:solidFill>
                  <a:srgbClr val="FF0000"/>
                </a:solidFill>
              </a:rPr>
              <a:t>, Dolan, </a:t>
            </a:r>
            <a:r>
              <a:rPr lang="en-US" sz="2400" dirty="0" err="1" smtClean="0">
                <a:solidFill>
                  <a:srgbClr val="FF0000"/>
                </a:solidFill>
              </a:rPr>
              <a:t>Grishman</a:t>
            </a:r>
            <a:r>
              <a:rPr lang="en-US" sz="2400" dirty="0" smtClean="0">
                <a:solidFill>
                  <a:srgbClr val="FF0000"/>
                </a:solidFill>
              </a:rPr>
              <a:t>, Cherry, COLING 2012]</a:t>
            </a:r>
          </a:p>
          <a:p>
            <a:endParaRPr lang="en-US" dirty="0" smtClean="0"/>
          </a:p>
        </p:txBody>
      </p:sp>
      <p:pic>
        <p:nvPicPr>
          <p:cNvPr id="4" name="Picture 2" descr="https://encrypted-tbn1.gstatic.com/images?q=tbn:ANd9GcQuef9lbACS_DBPvgOtqvblOjxS3oFYcLQCwj3K4RyglvU8aZ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170" y="1143000"/>
            <a:ext cx="2249030" cy="6244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encrypted-tbn1.gstatic.com/images?q=tbn:ANd9GcTOTe38hN5VeNw6JsLKJWM51eDsdmcRCsSGHi__iXi0wNuGwtm_l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0" y="3857625"/>
            <a:ext cx="3562350" cy="6381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
        <p:nvSpPr>
          <p:cNvPr id="6" name="Frame 5"/>
          <p:cNvSpPr/>
          <p:nvPr/>
        </p:nvSpPr>
        <p:spPr>
          <a:xfrm>
            <a:off x="1066800" y="4953000"/>
            <a:ext cx="6934200" cy="533400"/>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5927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Shakespearean Paraphrasing</a:t>
            </a:r>
            <a:endParaRPr lang="en-US" dirty="0"/>
          </a:p>
        </p:txBody>
      </p:sp>
      <p:sp>
        <p:nvSpPr>
          <p:cNvPr id="3" name="Content Placeholder 2"/>
          <p:cNvSpPr>
            <a:spLocks noGrp="1"/>
          </p:cNvSpPr>
          <p:nvPr>
            <p:ph idx="1"/>
          </p:nvPr>
        </p:nvSpPr>
        <p:spPr/>
        <p:txBody>
          <a:bodyPr/>
          <a:lstStyle/>
          <a:p>
            <a:r>
              <a:rPr lang="en-US" dirty="0" smtClean="0"/>
              <a:t>Approach: use modern translations as parallel text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035" t="25446" r="10840" b="8036"/>
          <a:stretch/>
        </p:blipFill>
        <p:spPr bwMode="auto">
          <a:xfrm>
            <a:off x="9601200" y="4271365"/>
            <a:ext cx="3482187" cy="1621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905000" y="1143000"/>
            <a:ext cx="7086600" cy="461665"/>
          </a:xfrm>
          <a:prstGeom prst="rect">
            <a:avLst/>
          </a:prstGeom>
        </p:spPr>
        <p:txBody>
          <a:bodyPr wrap="square">
            <a:spAutoFit/>
          </a:bodyPr>
          <a:lstStyle/>
          <a:p>
            <a:pPr lvl="1"/>
            <a:r>
              <a:rPr lang="en-US" sz="2400" dirty="0">
                <a:solidFill>
                  <a:srgbClr val="FF0000"/>
                </a:solidFill>
              </a:rPr>
              <a:t>[</a:t>
            </a:r>
            <a:r>
              <a:rPr lang="en-US" sz="2400" dirty="0" err="1">
                <a:solidFill>
                  <a:srgbClr val="FF0000"/>
                </a:solidFill>
              </a:rPr>
              <a:t>Xu</a:t>
            </a:r>
            <a:r>
              <a:rPr lang="en-US" sz="2400" dirty="0">
                <a:solidFill>
                  <a:srgbClr val="FF0000"/>
                </a:solidFill>
              </a:rPr>
              <a:t>, </a:t>
            </a:r>
            <a:r>
              <a:rPr lang="en-US" sz="2400" b="1" dirty="0">
                <a:solidFill>
                  <a:srgbClr val="FF0000"/>
                </a:solidFill>
              </a:rPr>
              <a:t>Ritter</a:t>
            </a:r>
            <a:r>
              <a:rPr lang="en-US" sz="2400" dirty="0">
                <a:solidFill>
                  <a:srgbClr val="FF0000"/>
                </a:solidFill>
              </a:rPr>
              <a:t>, Dolan, </a:t>
            </a:r>
            <a:r>
              <a:rPr lang="en-US" sz="2400" dirty="0" err="1">
                <a:solidFill>
                  <a:srgbClr val="FF0000"/>
                </a:solidFill>
              </a:rPr>
              <a:t>Grishman</a:t>
            </a:r>
            <a:r>
              <a:rPr lang="en-US" sz="2400" dirty="0">
                <a:solidFill>
                  <a:srgbClr val="FF0000"/>
                </a:solidFill>
              </a:rPr>
              <a:t>, Cherry, COLING 2012]</a:t>
            </a:r>
          </a:p>
        </p:txBody>
      </p:sp>
      <p:grpSp>
        <p:nvGrpSpPr>
          <p:cNvPr id="8" name="Group 7"/>
          <p:cNvGrpSpPr/>
          <p:nvPr/>
        </p:nvGrpSpPr>
        <p:grpSpPr>
          <a:xfrm>
            <a:off x="457200" y="2514600"/>
            <a:ext cx="8191500" cy="3629025"/>
            <a:chOff x="2331346" y="3638550"/>
            <a:chExt cx="8191500" cy="3629025"/>
          </a:xfrm>
        </p:grpSpPr>
        <p:pic>
          <p:nvPicPr>
            <p:cNvPr id="1028" name="Picture 4" descr="http://images3.wikia.nocookie.net/__cb20070815013031/starwars/images/e/e9/PalpatineTauntingLu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346" y="3638550"/>
              <a:ext cx="6233907" cy="362902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7665346" y="3815477"/>
              <a:ext cx="2857500" cy="2124075"/>
            </a:xfrm>
            <a:prstGeom prst="wedgeRoundRectCallout">
              <a:avLst>
                <a:gd name="adj1" fmla="val -45833"/>
                <a:gd name="adj2" fmla="val 7012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If you will not be turned you will be destroyed!</a:t>
              </a:r>
            </a:p>
            <a:p>
              <a:pPr algn="ctr"/>
              <a:r>
                <a:rPr lang="en-US" dirty="0" smtClean="0"/>
                <a:t>--------------------------------</a:t>
              </a:r>
            </a:p>
            <a:p>
              <a:pPr algn="ctr"/>
              <a:r>
                <a:rPr lang="en-US" dirty="0" smtClean="0"/>
                <a:t>If you will not be </a:t>
              </a:r>
              <a:r>
                <a:rPr lang="en-US" dirty="0" err="1" smtClean="0"/>
                <a:t>turn’d</a:t>
              </a:r>
              <a:r>
                <a:rPr lang="en-US" dirty="0" smtClean="0"/>
                <a:t>, you will be undone!</a:t>
              </a:r>
              <a:endParaRPr lang="en-US" dirty="0"/>
            </a:p>
          </p:txBody>
        </p:sp>
      </p:grpSp>
      <p:sp>
        <p:nvSpPr>
          <p:cNvPr id="12" name="Rectangle 11"/>
          <p:cNvSpPr/>
          <p:nvPr/>
        </p:nvSpPr>
        <p:spPr>
          <a:xfrm>
            <a:off x="6019800" y="3657600"/>
            <a:ext cx="2438400" cy="990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p:cNvGrpSpPr/>
          <p:nvPr/>
        </p:nvGrpSpPr>
        <p:grpSpPr>
          <a:xfrm>
            <a:off x="1447800" y="2185987"/>
            <a:ext cx="5867400" cy="4286250"/>
            <a:chOff x="-3657600" y="3657600"/>
            <a:chExt cx="5867400" cy="4286250"/>
          </a:xfrm>
        </p:grpSpPr>
        <p:pic>
          <p:nvPicPr>
            <p:cNvPr id="6" name="Picture 2" descr="http://a4.ec-images.myspacecdn.com/images01/100/46aa66e6f547fb5173a8ebb7af73497d/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657600"/>
              <a:ext cx="5715000" cy="4286250"/>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11" name="Rounded Rectangular Callout 10"/>
            <p:cNvSpPr/>
            <p:nvPr/>
          </p:nvSpPr>
          <p:spPr>
            <a:xfrm>
              <a:off x="-1276350" y="3686175"/>
              <a:ext cx="3486150" cy="1766887"/>
            </a:xfrm>
            <a:prstGeom prst="wedgeRoundRectCallout">
              <a:avLst>
                <a:gd name="adj1" fmla="val -45833"/>
                <a:gd name="adj2" fmla="val 7012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Father, please! Help me!</a:t>
              </a:r>
            </a:p>
            <a:p>
              <a:pPr algn="ctr"/>
              <a:r>
                <a:rPr lang="en-US" dirty="0" smtClean="0"/>
                <a:t>--------------------------------</a:t>
              </a:r>
            </a:p>
            <a:p>
              <a:pPr algn="ctr"/>
              <a:r>
                <a:rPr lang="en-US" dirty="0" smtClean="0"/>
                <a:t>Father, I pray you, help me!</a:t>
              </a:r>
              <a:endParaRPr lang="en-US" dirty="0"/>
            </a:p>
          </p:txBody>
        </p:sp>
      </p:grpSp>
      <p:sp>
        <p:nvSpPr>
          <p:cNvPr id="15" name="Rectangle 14"/>
          <p:cNvSpPr/>
          <p:nvPr/>
        </p:nvSpPr>
        <p:spPr>
          <a:xfrm>
            <a:off x="4191000" y="2990849"/>
            <a:ext cx="2819400" cy="79533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04099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5" grpId="1"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Educational Applications</a:t>
            </a:r>
          </a:p>
          <a:p>
            <a:pPr lvl="1"/>
            <a:r>
              <a:rPr lang="en-US" dirty="0" smtClean="0"/>
              <a:t>Allow students to access modern English versions</a:t>
            </a:r>
          </a:p>
          <a:p>
            <a:pPr lvl="2"/>
            <a:r>
              <a:rPr lang="en-US" dirty="0" smtClean="0"/>
              <a:t>modern translations: </a:t>
            </a:r>
            <a:r>
              <a:rPr lang="en-US" dirty="0"/>
              <a:t>Only 17 out of </a:t>
            </a:r>
            <a:r>
              <a:rPr lang="en-US" dirty="0" smtClean="0"/>
              <a:t>38 plays</a:t>
            </a:r>
          </a:p>
          <a:p>
            <a:pPr lvl="2"/>
            <a:r>
              <a:rPr lang="en-US" dirty="0" smtClean="0"/>
              <a:t>Other Elizabethan authors…</a:t>
            </a:r>
          </a:p>
          <a:p>
            <a:r>
              <a:rPr lang="en-US" dirty="0" smtClean="0"/>
              <a:t>Other Domains</a:t>
            </a:r>
          </a:p>
          <a:p>
            <a:pPr lvl="1"/>
            <a:r>
              <a:rPr lang="en-US" dirty="0" smtClean="0"/>
              <a:t>Paraphrasing technical documents</a:t>
            </a:r>
          </a:p>
          <a:p>
            <a:pPr lvl="1"/>
            <a:r>
              <a:rPr lang="en-US" dirty="0" smtClean="0"/>
              <a:t>Informal =&gt; Formal</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
        <p:nvSpPr>
          <p:cNvPr id="5" name="Title 1"/>
          <p:cNvSpPr>
            <a:spLocks noGrp="1"/>
          </p:cNvSpPr>
          <p:nvPr>
            <p:ph type="title"/>
          </p:nvPr>
        </p:nvSpPr>
        <p:spPr/>
        <p:txBody>
          <a:bodyPr/>
          <a:lstStyle/>
          <a:p>
            <a:r>
              <a:rPr lang="en-US" dirty="0" smtClean="0"/>
              <a:t>Paraphrasing Language Styles</a:t>
            </a:r>
            <a:endParaRPr lang="en-US" dirty="0"/>
          </a:p>
        </p:txBody>
      </p:sp>
      <p:sp>
        <p:nvSpPr>
          <p:cNvPr id="6" name="Rectangle 5"/>
          <p:cNvSpPr/>
          <p:nvPr/>
        </p:nvSpPr>
        <p:spPr>
          <a:xfrm>
            <a:off x="1905000" y="1143000"/>
            <a:ext cx="7086600" cy="461665"/>
          </a:xfrm>
          <a:prstGeom prst="rect">
            <a:avLst/>
          </a:prstGeom>
        </p:spPr>
        <p:txBody>
          <a:bodyPr wrap="square">
            <a:spAutoFit/>
          </a:bodyPr>
          <a:lstStyle/>
          <a:p>
            <a:pPr lvl="1"/>
            <a:r>
              <a:rPr lang="en-US" sz="2400" dirty="0">
                <a:solidFill>
                  <a:srgbClr val="FF0000"/>
                </a:solidFill>
              </a:rPr>
              <a:t>[</a:t>
            </a:r>
            <a:r>
              <a:rPr lang="en-US" sz="2400" dirty="0" err="1">
                <a:solidFill>
                  <a:srgbClr val="FF0000"/>
                </a:solidFill>
              </a:rPr>
              <a:t>Xu</a:t>
            </a:r>
            <a:r>
              <a:rPr lang="en-US" sz="2400" dirty="0">
                <a:solidFill>
                  <a:srgbClr val="FF0000"/>
                </a:solidFill>
              </a:rPr>
              <a:t>, </a:t>
            </a:r>
            <a:r>
              <a:rPr lang="en-US" sz="2400" b="1" dirty="0">
                <a:solidFill>
                  <a:srgbClr val="FF0000"/>
                </a:solidFill>
              </a:rPr>
              <a:t>Ritter</a:t>
            </a:r>
            <a:r>
              <a:rPr lang="en-US" sz="2400" dirty="0">
                <a:solidFill>
                  <a:srgbClr val="FF0000"/>
                </a:solidFill>
              </a:rPr>
              <a:t>, Dolan, </a:t>
            </a:r>
            <a:r>
              <a:rPr lang="en-US" sz="2400" dirty="0" err="1">
                <a:solidFill>
                  <a:srgbClr val="FF0000"/>
                </a:solidFill>
              </a:rPr>
              <a:t>Grishman</a:t>
            </a:r>
            <a:r>
              <a:rPr lang="en-US" sz="2400" dirty="0">
                <a:solidFill>
                  <a:srgbClr val="FF0000"/>
                </a:solidFill>
              </a:rPr>
              <a:t>, Cherry, COLING 2012]</a:t>
            </a:r>
          </a:p>
        </p:txBody>
      </p:sp>
    </p:spTree>
    <p:extLst>
      <p:ext uri="{BB962C8B-B14F-4D97-AF65-F5344CB8AC3E}">
        <p14:creationId xmlns:p14="http://schemas.microsoft.com/office/powerpoint/2010/main" val="1458910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b="1" dirty="0" smtClean="0"/>
              <a:t>Future Work: </a:t>
            </a:r>
            <a:br>
              <a:rPr lang="en-US" b="1" dirty="0" smtClean="0"/>
            </a:br>
            <a:r>
              <a:rPr lang="en-US" dirty="0" smtClean="0"/>
              <a:t>Richer Semantics from </a:t>
            </a:r>
            <a:r>
              <a:rPr lang="en-US" dirty="0" err="1" smtClean="0"/>
              <a:t>Microblogs</a:t>
            </a:r>
            <a:endParaRPr lang="en-US" dirty="0"/>
          </a:p>
        </p:txBody>
      </p:sp>
      <p:sp>
        <p:nvSpPr>
          <p:cNvPr id="3" name="Content Placeholder 2"/>
          <p:cNvSpPr>
            <a:spLocks noGrp="1"/>
          </p:cNvSpPr>
          <p:nvPr>
            <p:ph idx="1"/>
          </p:nvPr>
        </p:nvSpPr>
        <p:spPr/>
        <p:txBody>
          <a:bodyPr>
            <a:normAutofit fontScale="92500" lnSpcReduction="10000"/>
          </a:bodyPr>
          <a:lstStyle/>
          <a:p>
            <a:r>
              <a:rPr lang="en-US" dirty="0"/>
              <a:t>Clustering Events (Event Reference Resolution)</a:t>
            </a:r>
          </a:p>
          <a:p>
            <a:pPr lvl="1"/>
            <a:r>
              <a:rPr lang="en-US" dirty="0"/>
              <a:t>Group Tweets which refer to the same event</a:t>
            </a:r>
          </a:p>
          <a:p>
            <a:pPr lvl="1"/>
            <a:r>
              <a:rPr lang="en-US" dirty="0"/>
              <a:t>Group Named entities involved in the same event</a:t>
            </a:r>
          </a:p>
          <a:p>
            <a:r>
              <a:rPr lang="en-US" dirty="0"/>
              <a:t>Schema Discovery</a:t>
            </a:r>
          </a:p>
          <a:p>
            <a:pPr lvl="1"/>
            <a:r>
              <a:rPr lang="en-US" dirty="0"/>
              <a:t>Induce Roles for each type</a:t>
            </a:r>
          </a:p>
          <a:p>
            <a:pPr lvl="1"/>
            <a:r>
              <a:rPr lang="en-US" dirty="0"/>
              <a:t>Classify entities into roles</a:t>
            </a:r>
          </a:p>
          <a:p>
            <a:pPr lvl="1"/>
            <a:r>
              <a:rPr lang="en-US" dirty="0"/>
              <a:t>Concert:</a:t>
            </a:r>
          </a:p>
          <a:p>
            <a:pPr lvl="2"/>
            <a:r>
              <a:rPr lang="en-US" dirty="0"/>
              <a:t>Music Artist</a:t>
            </a:r>
          </a:p>
          <a:p>
            <a:pPr lvl="2"/>
            <a:r>
              <a:rPr lang="en-US" dirty="0"/>
              <a:t>City</a:t>
            </a:r>
          </a:p>
          <a:p>
            <a:pPr lvl="2"/>
            <a:r>
              <a:rPr lang="en-US" dirty="0"/>
              <a:t>Venue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3512458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Future Work:</a:t>
            </a:r>
            <a:br>
              <a:rPr lang="en-US" b="1" dirty="0"/>
            </a:br>
            <a:r>
              <a:rPr lang="en-US" dirty="0" smtClean="0"/>
              <a:t>Real-World Language Grounding</a:t>
            </a:r>
            <a:endParaRPr lang="en-US" dirty="0"/>
          </a:p>
        </p:txBody>
      </p:sp>
      <p:pic>
        <p:nvPicPr>
          <p:cNvPr id="4" name="Picture 2" descr="https://encrypted-tbn2.google.com/images?q=tbn:ANd9GcTUcDYUeBRU2souQmWa55bN0LD15KSrv-PvueFrqVq26wZQ3bXl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676400"/>
            <a:ext cx="1676400" cy="16764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H="1">
            <a:off x="2981325" y="3200400"/>
            <a:ext cx="904875" cy="994400"/>
          </a:xfrm>
          <a:prstGeom prst="straightConnector1">
            <a:avLst/>
          </a:prstGeom>
          <a:ln w="381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019675" y="3124200"/>
            <a:ext cx="923925" cy="1070600"/>
          </a:xfrm>
          <a:prstGeom prst="straightConnector1">
            <a:avLst/>
          </a:prstGeom>
          <a:ln w="38100" cmpd="sng">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1026" name="Picture 2" descr="https://encrypted-tbn3.gstatic.com/images?q=tbn:ANd9GcSuKO8b5pTZbs7xrV183YBZwXAb276bGgqaN2nWgvZdRY2A6Jv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4495800"/>
            <a:ext cx="26003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1.gstatic.com/images?q=tbn:ANd9GcR8B6BwyQ0ZX92A_L27G0oStRl2tm70bisAOPl2Tg5DCWi9ItSE6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008118"/>
            <a:ext cx="2714625" cy="16859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encrypted-tbn3.gstatic.com/images?q=tbn:ANd9GcT3LlONDWYkpiYVTxpOM1GBsy-obTShbj6CnWW-9mic2d9IX4TVS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8844" y="4359854"/>
            <a:ext cx="1279316" cy="12965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encrypted-tbn1.gstatic.com/images?q=tbn:ANd9GcSAH9cQeDaHgoS2NWKZ_FgRr8-TFo4320c-UCV1XybmU6-T78P9M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638" y="4038600"/>
            <a:ext cx="1189662" cy="11896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gpsmagazine.com/assets/google-traffi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3738905"/>
            <a:ext cx="2933699" cy="151379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pic>
        <p:nvPicPr>
          <p:cNvPr id="2050" name="Picture 2" descr="http://farm3.staticflickr.com/2520/3888057995_049e8d989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0800" y="2456487"/>
            <a:ext cx="2610079"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858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Approach</a:t>
            </a:r>
            <a:endParaRPr lang="en-US" dirty="0"/>
          </a:p>
        </p:txBody>
      </p:sp>
      <p:sp>
        <p:nvSpPr>
          <p:cNvPr id="3" name="Content Placeholder 2"/>
          <p:cNvSpPr>
            <a:spLocks noGrp="1"/>
          </p:cNvSpPr>
          <p:nvPr>
            <p:ph idx="1"/>
          </p:nvPr>
        </p:nvSpPr>
        <p:spPr>
          <a:xfrm>
            <a:off x="457200" y="1600200"/>
            <a:ext cx="5562600" cy="4525963"/>
          </a:xfrm>
        </p:spPr>
        <p:txBody>
          <a:bodyPr/>
          <a:lstStyle/>
          <a:p>
            <a:r>
              <a:rPr lang="en-US" dirty="0" smtClean="0"/>
              <a:t>Latent Variable Models</a:t>
            </a:r>
          </a:p>
          <a:p>
            <a:pPr lvl="1"/>
            <a:r>
              <a:rPr lang="en-US" dirty="0" smtClean="0"/>
              <a:t>Extend to </a:t>
            </a:r>
            <a:r>
              <a:rPr lang="en-US" dirty="0" err="1" smtClean="0"/>
              <a:t>to</a:t>
            </a:r>
            <a:r>
              <a:rPr lang="en-US" dirty="0" smtClean="0"/>
              <a:t> incorporate </a:t>
            </a:r>
            <a:r>
              <a:rPr lang="en-US" dirty="0" err="1" smtClean="0"/>
              <a:t>realtime</a:t>
            </a:r>
            <a:r>
              <a:rPr lang="en-US" dirty="0" smtClean="0"/>
              <a:t> text + sensor data</a:t>
            </a:r>
          </a:p>
          <a:p>
            <a:pPr lvl="1"/>
            <a:r>
              <a:rPr lang="en-US" dirty="0" smtClean="0"/>
              <a:t>Find links between events text + sensors</a:t>
            </a:r>
          </a:p>
          <a:p>
            <a:r>
              <a:rPr lang="en-US" dirty="0" smtClean="0"/>
              <a:t>Ground the meaning of distributional semantics in real-world sensor data.</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148" t="14186" r="47893" b="10984"/>
          <a:stretch/>
        </p:blipFill>
        <p:spPr bwMode="auto">
          <a:xfrm>
            <a:off x="6508072" y="1752600"/>
            <a:ext cx="2331128" cy="330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098360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Collaborators</a:t>
            </a:r>
            <a:endParaRPr lang="en-US" dirty="0"/>
          </a:p>
        </p:txBody>
      </p:sp>
      <p:pic>
        <p:nvPicPr>
          <p:cNvPr id="5" name="Picture 4"/>
          <p:cNvPicPr>
            <a:picLocks noChangeAspect="1" noChangeArrowheads="1"/>
          </p:cNvPicPr>
          <p:nvPr/>
        </p:nvPicPr>
        <p:blipFill>
          <a:blip r:embed="rId3" cstate="print"/>
          <a:srcRect/>
          <a:stretch>
            <a:fillRect/>
          </a:stretch>
        </p:blipFill>
        <p:spPr bwMode="auto">
          <a:xfrm>
            <a:off x="1219200" y="1295400"/>
            <a:ext cx="2819400" cy="502307"/>
          </a:xfrm>
          <a:prstGeom prst="rect">
            <a:avLst/>
          </a:prstGeom>
          <a:noFill/>
          <a:ln w="9525">
            <a:noFill/>
            <a:miter lim="800000"/>
            <a:headEnd/>
            <a:tailEnd/>
          </a:ln>
        </p:spPr>
      </p:pic>
      <p:sp>
        <p:nvSpPr>
          <p:cNvPr id="6" name="Content Placeholder 2"/>
          <p:cNvSpPr>
            <a:spLocks noGrp="1"/>
          </p:cNvSpPr>
          <p:nvPr>
            <p:ph idx="1"/>
          </p:nvPr>
        </p:nvSpPr>
        <p:spPr>
          <a:xfrm>
            <a:off x="838200" y="1905000"/>
            <a:ext cx="3810000" cy="3124200"/>
          </a:xfrm>
        </p:spPr>
        <p:txBody>
          <a:bodyPr>
            <a:normAutofit fontScale="92500" lnSpcReduction="10000"/>
          </a:bodyPr>
          <a:lstStyle/>
          <a:p>
            <a:pPr lvl="1"/>
            <a:r>
              <a:rPr lang="en-US" dirty="0"/>
              <a:t>Doug </a:t>
            </a:r>
            <a:r>
              <a:rPr lang="en-US" dirty="0" smtClean="0"/>
              <a:t>Downey</a:t>
            </a:r>
          </a:p>
          <a:p>
            <a:pPr lvl="1"/>
            <a:r>
              <a:rPr lang="en-US" dirty="0" smtClean="0"/>
              <a:t>Oren </a:t>
            </a:r>
            <a:r>
              <a:rPr lang="en-US" dirty="0" err="1" smtClean="0"/>
              <a:t>Etzioni</a:t>
            </a:r>
            <a:endParaRPr lang="en-US" dirty="0" smtClean="0"/>
          </a:p>
          <a:p>
            <a:pPr lvl="1"/>
            <a:r>
              <a:rPr lang="en-US" dirty="0" smtClean="0"/>
              <a:t>Emily Fox</a:t>
            </a:r>
          </a:p>
          <a:p>
            <a:pPr lvl="1"/>
            <a:r>
              <a:rPr lang="en-US" dirty="0" err="1" smtClean="0"/>
              <a:t>Mausam</a:t>
            </a:r>
            <a:endParaRPr lang="en-US" dirty="0" smtClean="0"/>
          </a:p>
          <a:p>
            <a:pPr lvl="1"/>
            <a:r>
              <a:rPr lang="en-US" dirty="0"/>
              <a:t>Stephen </a:t>
            </a:r>
            <a:r>
              <a:rPr lang="en-US" dirty="0" err="1" smtClean="0"/>
              <a:t>Soderland</a:t>
            </a:r>
            <a:endParaRPr lang="en-US" dirty="0" smtClean="0"/>
          </a:p>
          <a:p>
            <a:pPr lvl="1"/>
            <a:r>
              <a:rPr lang="en-US" dirty="0" smtClean="0"/>
              <a:t>Luke </a:t>
            </a:r>
            <a:r>
              <a:rPr lang="en-US" dirty="0" err="1" smtClean="0"/>
              <a:t>Zettlemoyer</a:t>
            </a:r>
            <a:endParaRPr lang="en-US" dirty="0" smtClean="0"/>
          </a:p>
          <a:p>
            <a:pPr marL="457200" lvl="1" indent="0">
              <a:buNone/>
            </a:pPr>
            <a:r>
              <a:rPr lang="en-US" dirty="0" smtClean="0"/>
              <a:t>…</a:t>
            </a:r>
          </a:p>
        </p:txBody>
      </p:sp>
      <p:pic>
        <p:nvPicPr>
          <p:cNvPr id="4098" name="Picture 2" descr="https://encrypted-tbn1.gstatic.com/images?q=tbn:ANd9GcQuef9lbACS_DBPvgOtqvblOjxS3oFYcLQCwj3K4RyglvU8aZO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219200"/>
            <a:ext cx="2401430" cy="66675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4662487" y="2038350"/>
            <a:ext cx="3719513" cy="2743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err="1" smtClean="0"/>
              <a:t>Sumit</a:t>
            </a:r>
            <a:r>
              <a:rPr lang="en-US" dirty="0" smtClean="0"/>
              <a:t> </a:t>
            </a:r>
            <a:r>
              <a:rPr lang="en-US" dirty="0" err="1" smtClean="0"/>
              <a:t>Basu</a:t>
            </a:r>
            <a:endParaRPr lang="en-US" dirty="0" smtClean="0"/>
          </a:p>
          <a:p>
            <a:pPr lvl="1"/>
            <a:r>
              <a:rPr lang="en-US" dirty="0"/>
              <a:t>Chris </a:t>
            </a:r>
            <a:r>
              <a:rPr lang="en-US" dirty="0" smtClean="0"/>
              <a:t>Burges</a:t>
            </a:r>
          </a:p>
          <a:p>
            <a:pPr lvl="1"/>
            <a:r>
              <a:rPr lang="en-US" dirty="0" smtClean="0"/>
              <a:t>Colin Cherry</a:t>
            </a:r>
          </a:p>
          <a:p>
            <a:pPr lvl="1"/>
            <a:r>
              <a:rPr lang="en-US" dirty="0" smtClean="0"/>
              <a:t>Bill Dolan</a:t>
            </a:r>
          </a:p>
          <a:p>
            <a:pPr marL="457200" lvl="1" indent="0">
              <a:buNone/>
            </a:pPr>
            <a:r>
              <a:rPr lang="en-US" dirty="0" smtClean="0"/>
              <a:t>...</a:t>
            </a:r>
          </a:p>
        </p:txBody>
      </p:sp>
      <p:pic>
        <p:nvPicPr>
          <p:cNvPr id="4100" name="Picture 4" descr="https://encrypted-tbn3.gstatic.com/images?q=tbn:ANd9GcSY2HiB1Qq176OfCiYNclkTMqF-nh26eEz5eagIyC2XhW6VQU5xC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5086350"/>
            <a:ext cx="1524000" cy="152400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385887" y="5181600"/>
            <a:ext cx="3719513" cy="152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smtClean="0"/>
              <a:t>Wei </a:t>
            </a:r>
            <a:r>
              <a:rPr lang="en-US" dirty="0" err="1" smtClean="0"/>
              <a:t>Xu</a:t>
            </a:r>
            <a:endParaRPr lang="en-US" dirty="0" smtClean="0"/>
          </a:p>
          <a:p>
            <a:pPr lvl="1"/>
            <a:r>
              <a:rPr lang="en-US" dirty="0" smtClean="0"/>
              <a:t>Ralph </a:t>
            </a:r>
            <a:r>
              <a:rPr lang="en-US" dirty="0" err="1" smtClean="0"/>
              <a:t>Grishman</a:t>
            </a:r>
            <a:endParaRPr lang="en-US" dirty="0" smtClean="0"/>
          </a:p>
        </p:txBody>
      </p:sp>
      <p:sp>
        <p:nvSpPr>
          <p:cNvPr id="9" name="Rectangle 8"/>
          <p:cNvSpPr/>
          <p:nvPr/>
        </p:nvSpPr>
        <p:spPr>
          <a:xfrm>
            <a:off x="5613549" y="5086350"/>
            <a:ext cx="2768451"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Thanks!</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3191518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305800" cy="1143000"/>
          </a:xfrm>
        </p:spPr>
        <p:txBody>
          <a:bodyPr>
            <a:normAutofit/>
          </a:bodyPr>
          <a:lstStyle/>
          <a:p>
            <a:pPr algn="l"/>
            <a:r>
              <a:rPr lang="en-US" dirty="0" smtClean="0"/>
              <a:t>Let’s try NLP on Twitter…</a:t>
            </a:r>
            <a:endParaRPr lang="en-US"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318" t="35987" r="10975" b="46721"/>
          <a:stretch/>
        </p:blipFill>
        <p:spPr bwMode="auto">
          <a:xfrm>
            <a:off x="533400" y="3988893"/>
            <a:ext cx="7862978" cy="1028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872" t="59360" r="8597" b="24261"/>
          <a:stretch/>
        </p:blipFill>
        <p:spPr bwMode="auto">
          <a:xfrm>
            <a:off x="503207" y="5367067"/>
            <a:ext cx="8031193" cy="957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000" y="2133600"/>
            <a:ext cx="636713" cy="369332"/>
          </a:xfrm>
          <a:prstGeom prst="rect">
            <a:avLst/>
          </a:prstGeom>
          <a:noFill/>
        </p:spPr>
        <p:txBody>
          <a:bodyPr wrap="none" rtlCol="0">
            <a:spAutoFit/>
          </a:bodyPr>
          <a:lstStyle/>
          <a:p>
            <a:r>
              <a:rPr lang="en-US" b="1" dirty="0" smtClean="0"/>
              <a:t>POS:</a:t>
            </a:r>
            <a:endParaRPr lang="en-US" b="1" dirty="0"/>
          </a:p>
        </p:txBody>
      </p:sp>
      <p:sp>
        <p:nvSpPr>
          <p:cNvPr id="9" name="TextBox 8"/>
          <p:cNvSpPr txBox="1"/>
          <p:nvPr/>
        </p:nvSpPr>
        <p:spPr>
          <a:xfrm>
            <a:off x="759905" y="3657600"/>
            <a:ext cx="851515" cy="369332"/>
          </a:xfrm>
          <a:prstGeom prst="rect">
            <a:avLst/>
          </a:prstGeom>
          <a:noFill/>
        </p:spPr>
        <p:txBody>
          <a:bodyPr wrap="none" rtlCol="0">
            <a:spAutoFit/>
          </a:bodyPr>
          <a:lstStyle/>
          <a:p>
            <a:r>
              <a:rPr lang="en-US" b="1" dirty="0" smtClean="0"/>
              <a:t>Chunk:</a:t>
            </a:r>
            <a:endParaRPr lang="en-US" b="1" dirty="0"/>
          </a:p>
        </p:txBody>
      </p:sp>
      <p:sp>
        <p:nvSpPr>
          <p:cNvPr id="10" name="TextBox 9"/>
          <p:cNvSpPr txBox="1"/>
          <p:nvPr/>
        </p:nvSpPr>
        <p:spPr>
          <a:xfrm>
            <a:off x="762000" y="5029200"/>
            <a:ext cx="643125" cy="369332"/>
          </a:xfrm>
          <a:prstGeom prst="rect">
            <a:avLst/>
          </a:prstGeom>
          <a:noFill/>
        </p:spPr>
        <p:txBody>
          <a:bodyPr wrap="none" rtlCol="0">
            <a:spAutoFit/>
          </a:bodyPr>
          <a:lstStyle/>
          <a:p>
            <a:r>
              <a:rPr lang="en-US" b="1" dirty="0" smtClean="0"/>
              <a:t>NER:</a:t>
            </a:r>
            <a:endParaRPr lang="en-US" b="1" dirty="0"/>
          </a:p>
        </p:txBody>
      </p:sp>
      <p:sp>
        <p:nvSpPr>
          <p:cNvPr id="5" name="TextBox 4"/>
          <p:cNvSpPr txBox="1"/>
          <p:nvPr/>
        </p:nvSpPr>
        <p:spPr>
          <a:xfrm>
            <a:off x="1143000" y="1161871"/>
            <a:ext cx="7076536" cy="1200329"/>
          </a:xfrm>
          <a:prstGeom prst="rect">
            <a:avLst/>
          </a:prstGeom>
          <a:noFill/>
        </p:spPr>
        <p:txBody>
          <a:bodyPr wrap="square" rtlCol="0">
            <a:spAutoFit/>
          </a:bodyPr>
          <a:lstStyle/>
          <a:p>
            <a:pPr algn="ctr"/>
            <a:r>
              <a:rPr lang="en-US" sz="2400" i="1" dirty="0" smtClean="0"/>
              <a:t>“</a:t>
            </a:r>
            <a:r>
              <a:rPr lang="en-US" sz="2400" i="1" dirty="0" err="1" smtClean="0"/>
              <a:t>Yess</a:t>
            </a:r>
            <a:r>
              <a:rPr lang="en-US" sz="2400" i="1" dirty="0"/>
              <a:t>! </a:t>
            </a:r>
            <a:r>
              <a:rPr lang="en-US" sz="2400" i="1" dirty="0" err="1"/>
              <a:t>Yess</a:t>
            </a:r>
            <a:r>
              <a:rPr lang="en-US" sz="2400" i="1" dirty="0"/>
              <a:t>! Its ofﬁcial Nintendo </a:t>
            </a:r>
            <a:r>
              <a:rPr lang="en-US" sz="2400" i="1" dirty="0" smtClean="0"/>
              <a:t>announced today </a:t>
            </a:r>
            <a:r>
              <a:rPr lang="en-US" sz="2400" i="1" dirty="0"/>
              <a:t>that they Will release the Nintendo </a:t>
            </a:r>
            <a:r>
              <a:rPr lang="en-US" sz="2400" i="1" dirty="0" smtClean="0"/>
              <a:t>3DS in </a:t>
            </a:r>
            <a:r>
              <a:rPr lang="en-US" sz="2400" i="1" dirty="0"/>
              <a:t>north America march 27 for $</a:t>
            </a:r>
            <a:r>
              <a:rPr lang="en-US" sz="2400" i="1" dirty="0" smtClean="0"/>
              <a:t>250”</a:t>
            </a:r>
            <a:endParaRPr lang="en-US" sz="2400" i="1" dirty="0"/>
          </a:p>
        </p:txBody>
      </p:sp>
      <p:sp>
        <p:nvSpPr>
          <p:cNvPr id="11" name="Title 1"/>
          <p:cNvSpPr txBox="1">
            <a:spLocks/>
          </p:cNvSpPr>
          <p:nvPr/>
        </p:nvSpPr>
        <p:spPr>
          <a:xfrm>
            <a:off x="6019800" y="304800"/>
            <a:ext cx="2099094"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t>Oops!</a:t>
            </a:r>
            <a:endParaRPr lang="en-US" b="1" dirty="0"/>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3902" t="45377" r="16391" b="40102"/>
          <a:stretch/>
        </p:blipFill>
        <p:spPr bwMode="auto">
          <a:xfrm>
            <a:off x="468614" y="2514600"/>
            <a:ext cx="8065786" cy="1072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a:p>
        </p:txBody>
      </p:sp>
      <p:sp>
        <p:nvSpPr>
          <p:cNvPr id="8" name="Frame 7"/>
          <p:cNvSpPr/>
          <p:nvPr/>
        </p:nvSpPr>
        <p:spPr>
          <a:xfrm>
            <a:off x="381000" y="2514600"/>
            <a:ext cx="2514600" cy="536373"/>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4" name="Frame 13"/>
          <p:cNvSpPr/>
          <p:nvPr/>
        </p:nvSpPr>
        <p:spPr>
          <a:xfrm>
            <a:off x="2286000" y="3988862"/>
            <a:ext cx="2514600" cy="536373"/>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4120" y="5845833"/>
            <a:ext cx="2514600" cy="536373"/>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2" name="Explosion 1 11"/>
          <p:cNvSpPr/>
          <p:nvPr/>
        </p:nvSpPr>
        <p:spPr>
          <a:xfrm>
            <a:off x="3352800" y="3276600"/>
            <a:ext cx="6629400" cy="4267200"/>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Twitter Has Noisy &amp; Unique Style</a:t>
            </a:r>
            <a:endParaRPr lang="en-US" sz="3200" dirty="0"/>
          </a:p>
        </p:txBody>
      </p:sp>
    </p:spTree>
    <p:extLst>
      <p:ext uri="{BB962C8B-B14F-4D97-AF65-F5344CB8AC3E}">
        <p14:creationId xmlns:p14="http://schemas.microsoft.com/office/powerpoint/2010/main" val="405967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4" grpId="0" animBg="1"/>
      <p:bldP spid="15"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609600" y="3505200"/>
            <a:ext cx="7315200" cy="1295400"/>
            <a:chOff x="609600" y="3505200"/>
            <a:chExt cx="7315200" cy="1295400"/>
          </a:xfrm>
        </p:grpSpPr>
        <p:sp>
          <p:nvSpPr>
            <p:cNvPr id="36" name="Rectangle 35"/>
            <p:cNvSpPr/>
            <p:nvPr/>
          </p:nvSpPr>
          <p:spPr>
            <a:xfrm>
              <a:off x="609600" y="3505200"/>
              <a:ext cx="7315200" cy="129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7" name="TextBox 36"/>
            <p:cNvSpPr txBox="1"/>
            <p:nvPr/>
          </p:nvSpPr>
          <p:spPr>
            <a:xfrm>
              <a:off x="612890" y="3516868"/>
              <a:ext cx="1215910" cy="369332"/>
            </a:xfrm>
            <a:prstGeom prst="rect">
              <a:avLst/>
            </a:prstGeom>
            <a:noFill/>
          </p:spPr>
          <p:txBody>
            <a:bodyPr wrap="none" rtlCol="0">
              <a:spAutoFit/>
            </a:bodyPr>
            <a:lstStyle/>
            <a:p>
              <a:r>
                <a:rPr lang="en-US" dirty="0" smtClean="0"/>
                <a:t>Supervised</a:t>
              </a:r>
              <a:endParaRPr lang="en-US" dirty="0"/>
            </a:p>
          </p:txBody>
        </p:sp>
      </p:grpSp>
      <p:grpSp>
        <p:nvGrpSpPr>
          <p:cNvPr id="46" name="Group 45"/>
          <p:cNvGrpSpPr/>
          <p:nvPr/>
        </p:nvGrpSpPr>
        <p:grpSpPr>
          <a:xfrm>
            <a:off x="609600" y="5067300"/>
            <a:ext cx="7315200" cy="1295400"/>
            <a:chOff x="609600" y="5067300"/>
            <a:chExt cx="7315200" cy="1295400"/>
          </a:xfrm>
        </p:grpSpPr>
        <p:sp>
          <p:nvSpPr>
            <p:cNvPr id="38" name="Rectangle 37"/>
            <p:cNvSpPr/>
            <p:nvPr/>
          </p:nvSpPr>
          <p:spPr>
            <a:xfrm>
              <a:off x="609600" y="5067300"/>
              <a:ext cx="7315200" cy="1295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9" name="TextBox 38"/>
            <p:cNvSpPr txBox="1"/>
            <p:nvPr/>
          </p:nvSpPr>
          <p:spPr>
            <a:xfrm>
              <a:off x="609600" y="5105400"/>
              <a:ext cx="1469185" cy="369332"/>
            </a:xfrm>
            <a:prstGeom prst="rect">
              <a:avLst/>
            </a:prstGeom>
            <a:noFill/>
          </p:spPr>
          <p:txBody>
            <a:bodyPr wrap="none" rtlCol="0">
              <a:spAutoFit/>
            </a:bodyPr>
            <a:lstStyle/>
            <a:p>
              <a:r>
                <a:rPr lang="en-US" dirty="0" smtClean="0"/>
                <a:t>Unsupervised</a:t>
              </a:r>
              <a:endParaRPr lang="en-US" dirty="0"/>
            </a:p>
          </p:txBody>
        </p:sp>
      </p:grpSp>
      <p:sp>
        <p:nvSpPr>
          <p:cNvPr id="2" name="Title 1"/>
          <p:cNvSpPr>
            <a:spLocks noGrp="1"/>
          </p:cNvSpPr>
          <p:nvPr>
            <p:ph type="title"/>
          </p:nvPr>
        </p:nvSpPr>
        <p:spPr>
          <a:xfrm>
            <a:off x="304800" y="274638"/>
            <a:ext cx="8534400" cy="1143000"/>
          </a:xfrm>
        </p:spPr>
        <p:txBody>
          <a:bodyPr>
            <a:normAutofit fontScale="90000"/>
          </a:bodyPr>
          <a:lstStyle/>
          <a:p>
            <a:r>
              <a:rPr lang="en-US" dirty="0" smtClean="0"/>
              <a:t>Re-Building the NLP Pipeline for Twitter</a:t>
            </a:r>
            <a:endParaRPr lang="en-US" dirty="0"/>
          </a:p>
        </p:txBody>
      </p:sp>
      <p:sp>
        <p:nvSpPr>
          <p:cNvPr id="3" name="Content Placeholder 2"/>
          <p:cNvSpPr>
            <a:spLocks noGrp="1"/>
          </p:cNvSpPr>
          <p:nvPr>
            <p:ph idx="1"/>
          </p:nvPr>
        </p:nvSpPr>
        <p:spPr>
          <a:xfrm>
            <a:off x="76200" y="1600200"/>
            <a:ext cx="8534400" cy="1905000"/>
          </a:xfrm>
        </p:spPr>
        <p:txBody>
          <a:bodyPr>
            <a:normAutofit/>
          </a:bodyPr>
          <a:lstStyle/>
          <a:p>
            <a:r>
              <a:rPr lang="en-US" dirty="0" smtClean="0"/>
              <a:t>Annotate corpus of tweets (~2000)</a:t>
            </a:r>
          </a:p>
          <a:p>
            <a:r>
              <a:rPr lang="en-US" dirty="0" smtClean="0"/>
              <a:t>Train in-domain sequence models</a:t>
            </a:r>
          </a:p>
          <a:p>
            <a:pPr lvl="1"/>
            <a:r>
              <a:rPr lang="en-US" dirty="0" smtClean="0"/>
              <a:t>Word Clusters / Semi-supervised learning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grpSp>
        <p:nvGrpSpPr>
          <p:cNvPr id="35" name="Group 34"/>
          <p:cNvGrpSpPr/>
          <p:nvPr/>
        </p:nvGrpSpPr>
        <p:grpSpPr>
          <a:xfrm>
            <a:off x="1403547" y="3733800"/>
            <a:ext cx="6216453" cy="914400"/>
            <a:chOff x="1403547" y="3733800"/>
            <a:chExt cx="6216453" cy="914400"/>
          </a:xfrm>
        </p:grpSpPr>
        <p:sp>
          <p:nvSpPr>
            <p:cNvPr id="5" name="Rectangle 4"/>
            <p:cNvSpPr/>
            <p:nvPr/>
          </p:nvSpPr>
          <p:spPr>
            <a:xfrm>
              <a:off x="2590800" y="3733800"/>
              <a:ext cx="9144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POS</a:t>
              </a:r>
              <a:endParaRPr lang="en-US" dirty="0"/>
            </a:p>
          </p:txBody>
        </p:sp>
        <p:sp>
          <p:nvSpPr>
            <p:cNvPr id="6" name="Rectangle 5"/>
            <p:cNvSpPr/>
            <p:nvPr/>
          </p:nvSpPr>
          <p:spPr>
            <a:xfrm>
              <a:off x="3962400" y="3733800"/>
              <a:ext cx="9144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t>Shallow Parse</a:t>
              </a:r>
              <a:endParaRPr lang="en-US" dirty="0"/>
            </a:p>
          </p:txBody>
        </p:sp>
        <p:sp>
          <p:nvSpPr>
            <p:cNvPr id="7" name="Rectangle 6"/>
            <p:cNvSpPr/>
            <p:nvPr/>
          </p:nvSpPr>
          <p:spPr>
            <a:xfrm>
              <a:off x="5334000" y="3733800"/>
              <a:ext cx="9144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Entity</a:t>
              </a:r>
              <a:endParaRPr lang="en-US" dirty="0"/>
            </a:p>
          </p:txBody>
        </p:sp>
        <p:sp>
          <p:nvSpPr>
            <p:cNvPr id="8" name="Rectangle 7"/>
            <p:cNvSpPr/>
            <p:nvPr/>
          </p:nvSpPr>
          <p:spPr>
            <a:xfrm>
              <a:off x="6705600" y="3733800"/>
              <a:ext cx="9144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Event</a:t>
              </a:r>
              <a:endParaRPr lang="en-US" dirty="0"/>
            </a:p>
          </p:txBody>
        </p:sp>
        <p:cxnSp>
          <p:nvCxnSpPr>
            <p:cNvPr id="9" name="Straight Arrow Connector 8"/>
            <p:cNvCxnSpPr>
              <a:stCxn id="5" idx="3"/>
              <a:endCxn id="6" idx="1"/>
            </p:cNvCxnSpPr>
            <p:nvPr/>
          </p:nvCxnSpPr>
          <p:spPr>
            <a:xfrm>
              <a:off x="3505200" y="4191000"/>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3"/>
              <a:endCxn id="7" idx="1"/>
            </p:cNvCxnSpPr>
            <p:nvPr/>
          </p:nvCxnSpPr>
          <p:spPr>
            <a:xfrm>
              <a:off x="4876800" y="4191000"/>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3"/>
              <a:endCxn id="8" idx="1"/>
            </p:cNvCxnSpPr>
            <p:nvPr/>
          </p:nvCxnSpPr>
          <p:spPr>
            <a:xfrm>
              <a:off x="6248400" y="4191000"/>
              <a:ext cx="457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11060" y="4006334"/>
              <a:ext cx="184731" cy="369332"/>
            </a:xfrm>
            <a:prstGeom prst="rect">
              <a:avLst/>
            </a:prstGeom>
            <a:noFill/>
          </p:spPr>
          <p:txBody>
            <a:bodyPr wrap="none" rtlCol="0">
              <a:spAutoFit/>
            </a:bodyPr>
            <a:lstStyle/>
            <a:p>
              <a:endParaRPr lang="en-US" dirty="0"/>
            </a:p>
          </p:txBody>
        </p:sp>
        <p:cxnSp>
          <p:nvCxnSpPr>
            <p:cNvPr id="13" name="Straight Arrow Connector 12"/>
            <p:cNvCxnSpPr>
              <a:endCxn id="5" idx="1"/>
            </p:cNvCxnSpPr>
            <p:nvPr/>
          </p:nvCxnSpPr>
          <p:spPr>
            <a:xfrm>
              <a:off x="2143295" y="4191000"/>
              <a:ext cx="44750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2" descr="File:Twitter bird logo 2012.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547" y="3939847"/>
              <a:ext cx="584488" cy="47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p:cNvGrpSpPr/>
          <p:nvPr/>
        </p:nvGrpSpPr>
        <p:grpSpPr>
          <a:xfrm>
            <a:off x="2143295" y="4648200"/>
            <a:ext cx="5105060" cy="1524000"/>
            <a:chOff x="2143295" y="4648200"/>
            <a:chExt cx="5105060" cy="1524000"/>
          </a:xfrm>
        </p:grpSpPr>
        <p:cxnSp>
          <p:nvCxnSpPr>
            <p:cNvPr id="25" name="Straight Arrow Connector 24"/>
            <p:cNvCxnSpPr>
              <a:stCxn id="7" idx="2"/>
              <a:endCxn id="20" idx="0"/>
            </p:cNvCxnSpPr>
            <p:nvPr/>
          </p:nvCxnSpPr>
          <p:spPr>
            <a:xfrm flipH="1">
              <a:off x="4695825" y="4648200"/>
              <a:ext cx="1095375"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2143295" y="4648200"/>
              <a:ext cx="5105060" cy="1524000"/>
              <a:chOff x="2143295" y="4648200"/>
              <a:chExt cx="5105060" cy="1524000"/>
            </a:xfrm>
          </p:grpSpPr>
          <p:cxnSp>
            <p:nvCxnSpPr>
              <p:cNvPr id="22" name="Straight Arrow Connector 21"/>
              <p:cNvCxnSpPr>
                <a:stCxn id="7" idx="2"/>
                <a:endCxn id="18" idx="0"/>
              </p:cNvCxnSpPr>
              <p:nvPr/>
            </p:nvCxnSpPr>
            <p:spPr>
              <a:xfrm flipH="1">
                <a:off x="2867195" y="4648200"/>
                <a:ext cx="2924005"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21" idx="0"/>
              </p:cNvCxnSpPr>
              <p:nvPr/>
            </p:nvCxnSpPr>
            <p:spPr>
              <a:xfrm>
                <a:off x="5791200" y="4648200"/>
                <a:ext cx="733255"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8" idx="2"/>
                <a:endCxn id="20" idx="0"/>
              </p:cNvCxnSpPr>
              <p:nvPr/>
            </p:nvCxnSpPr>
            <p:spPr>
              <a:xfrm flipH="1">
                <a:off x="4695825" y="4648200"/>
                <a:ext cx="2466975" cy="60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143295" y="5257800"/>
                <a:ext cx="5105060" cy="914400"/>
                <a:chOff x="2143295" y="5257800"/>
                <a:chExt cx="5105060" cy="914400"/>
              </a:xfrm>
            </p:grpSpPr>
            <p:sp>
              <p:nvSpPr>
                <p:cNvPr id="18" name="Rectangle 17"/>
                <p:cNvSpPr/>
                <p:nvPr/>
              </p:nvSpPr>
              <p:spPr>
                <a:xfrm>
                  <a:off x="2143295" y="5257800"/>
                  <a:ext cx="1447800"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Named Entity</a:t>
                  </a:r>
                </a:p>
                <a:p>
                  <a:pPr algn="ctr"/>
                  <a:r>
                    <a:rPr lang="en-US" dirty="0" smtClean="0"/>
                    <a:t>Classification</a:t>
                  </a:r>
                  <a:endParaRPr lang="en-US" dirty="0"/>
                </a:p>
              </p:txBody>
            </p:sp>
            <p:sp>
              <p:nvSpPr>
                <p:cNvPr id="20" name="Rectangle 19"/>
                <p:cNvSpPr/>
                <p:nvPr/>
              </p:nvSpPr>
              <p:spPr>
                <a:xfrm>
                  <a:off x="3971925" y="5257800"/>
                  <a:ext cx="1447800"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Event</a:t>
                  </a:r>
                </a:p>
                <a:p>
                  <a:pPr algn="ctr"/>
                  <a:r>
                    <a:rPr lang="en-US" dirty="0" smtClean="0"/>
                    <a:t>Classification</a:t>
                  </a:r>
                  <a:endParaRPr lang="en-US" dirty="0"/>
                </a:p>
              </p:txBody>
            </p:sp>
            <p:sp>
              <p:nvSpPr>
                <p:cNvPr id="21" name="Rectangle 20"/>
                <p:cNvSpPr/>
                <p:nvPr/>
              </p:nvSpPr>
              <p:spPr>
                <a:xfrm>
                  <a:off x="5800555" y="5257800"/>
                  <a:ext cx="1447800" cy="914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Relation Extraction</a:t>
                  </a:r>
                  <a:endParaRPr lang="en-US" dirty="0"/>
                </a:p>
              </p:txBody>
            </p:sp>
          </p:grpSp>
        </p:grpSp>
      </p:grpSp>
      <p:sp>
        <p:nvSpPr>
          <p:cNvPr id="43" name="Line Callout 3 (Accent Bar) 42"/>
          <p:cNvSpPr/>
          <p:nvPr/>
        </p:nvSpPr>
        <p:spPr>
          <a:xfrm>
            <a:off x="7162800" y="1295400"/>
            <a:ext cx="1295400" cy="685800"/>
          </a:xfrm>
          <a:prstGeom prst="accentCallout3">
            <a:avLst>
              <a:gd name="adj1" fmla="val 18750"/>
              <a:gd name="adj2" fmla="val -8333"/>
              <a:gd name="adj3" fmla="val 18750"/>
              <a:gd name="adj4" fmla="val -16667"/>
              <a:gd name="adj5" fmla="val 100000"/>
              <a:gd name="adj6" fmla="val -16667"/>
              <a:gd name="adj7" fmla="val 312963"/>
              <a:gd name="adj8" fmla="val 19608"/>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Syntax</a:t>
            </a:r>
            <a:endParaRPr lang="en-US" dirty="0"/>
          </a:p>
        </p:txBody>
      </p:sp>
      <p:sp>
        <p:nvSpPr>
          <p:cNvPr id="44" name="Line Callout 3 (Accent Bar) 43"/>
          <p:cNvSpPr/>
          <p:nvPr/>
        </p:nvSpPr>
        <p:spPr>
          <a:xfrm>
            <a:off x="7543800" y="2362200"/>
            <a:ext cx="1295400" cy="685800"/>
          </a:xfrm>
          <a:prstGeom prst="accentCallout3">
            <a:avLst>
              <a:gd name="adj1" fmla="val 20139"/>
              <a:gd name="adj2" fmla="val 108579"/>
              <a:gd name="adj3" fmla="val 21528"/>
              <a:gd name="adj4" fmla="val 117157"/>
              <a:gd name="adj5" fmla="val 140278"/>
              <a:gd name="adj6" fmla="val 117157"/>
              <a:gd name="adj7" fmla="val 482408"/>
              <a:gd name="adj8" fmla="val 33579"/>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Lexical Semantics</a:t>
            </a:r>
            <a:endParaRPr lang="en-US" dirty="0"/>
          </a:p>
        </p:txBody>
      </p:sp>
      <p:sp>
        <p:nvSpPr>
          <p:cNvPr id="14" name="Rectangle 13"/>
          <p:cNvSpPr/>
          <p:nvPr/>
        </p:nvSpPr>
        <p:spPr>
          <a:xfrm>
            <a:off x="152400" y="1447800"/>
            <a:ext cx="6705600" cy="17540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Hypothesis:</a:t>
            </a:r>
          </a:p>
          <a:p>
            <a:pPr marL="285750" indent="-285750">
              <a:buFont typeface="Arial" pitchFamily="34" charset="0"/>
              <a:buChar char="•"/>
            </a:pPr>
            <a:r>
              <a:rPr lang="en-US" sz="2000" b="1" dirty="0" smtClean="0">
                <a:solidFill>
                  <a:schemeClr val="accent1">
                    <a:lumMod val="40000"/>
                    <a:lumOff val="60000"/>
                  </a:schemeClr>
                </a:solidFill>
              </a:rPr>
              <a:t>Supervised</a:t>
            </a:r>
            <a:r>
              <a:rPr lang="en-US" sz="2000" dirty="0" smtClean="0">
                <a:solidFill>
                  <a:schemeClr val="accent1">
                    <a:lumMod val="40000"/>
                    <a:lumOff val="60000"/>
                  </a:schemeClr>
                </a:solidFill>
              </a:rPr>
              <a:t> </a:t>
            </a:r>
            <a:r>
              <a:rPr lang="en-US" sz="2000" dirty="0" smtClean="0"/>
              <a:t>learning is appropriate for </a:t>
            </a:r>
            <a:r>
              <a:rPr lang="en-US" sz="2000" b="1" dirty="0" smtClean="0">
                <a:solidFill>
                  <a:schemeClr val="accent1">
                    <a:lumMod val="40000"/>
                    <a:lumOff val="60000"/>
                  </a:schemeClr>
                </a:solidFill>
              </a:rPr>
              <a:t>syntactic</a:t>
            </a:r>
            <a:r>
              <a:rPr lang="en-US" sz="2000" dirty="0" smtClean="0">
                <a:solidFill>
                  <a:schemeClr val="accent1">
                    <a:lumMod val="40000"/>
                    <a:lumOff val="60000"/>
                  </a:schemeClr>
                </a:solidFill>
              </a:rPr>
              <a:t> </a:t>
            </a:r>
            <a:r>
              <a:rPr lang="en-US" sz="2000" dirty="0" smtClean="0"/>
              <a:t>annotation</a:t>
            </a:r>
          </a:p>
          <a:p>
            <a:pPr marL="285750" indent="-285750">
              <a:buFont typeface="Arial" pitchFamily="34" charset="0"/>
              <a:buChar char="•"/>
            </a:pPr>
            <a:r>
              <a:rPr lang="en-US" sz="2000" b="1" dirty="0" smtClean="0">
                <a:solidFill>
                  <a:schemeClr val="accent1">
                    <a:lumMod val="40000"/>
                    <a:lumOff val="60000"/>
                  </a:schemeClr>
                </a:solidFill>
              </a:rPr>
              <a:t>Unsupervised</a:t>
            </a:r>
            <a:r>
              <a:rPr lang="en-US" sz="2000" dirty="0" smtClean="0">
                <a:solidFill>
                  <a:schemeClr val="accent1">
                    <a:lumMod val="40000"/>
                    <a:lumOff val="60000"/>
                  </a:schemeClr>
                </a:solidFill>
              </a:rPr>
              <a:t> </a:t>
            </a:r>
            <a:r>
              <a:rPr lang="en-US" sz="2000" dirty="0" smtClean="0"/>
              <a:t>learning is necessary for </a:t>
            </a:r>
            <a:r>
              <a:rPr lang="en-US" sz="2000" b="1" dirty="0" smtClean="0">
                <a:solidFill>
                  <a:schemeClr val="accent1">
                    <a:lumMod val="40000"/>
                    <a:lumOff val="60000"/>
                  </a:schemeClr>
                </a:solidFill>
              </a:rPr>
              <a:t>semantic</a:t>
            </a:r>
            <a:r>
              <a:rPr lang="en-US" sz="2000" dirty="0" smtClean="0">
                <a:solidFill>
                  <a:schemeClr val="accent1">
                    <a:lumMod val="40000"/>
                    <a:lumOff val="60000"/>
                  </a:schemeClr>
                </a:solidFill>
              </a:rPr>
              <a:t> </a:t>
            </a:r>
            <a:r>
              <a:rPr lang="en-US" sz="2000" dirty="0" smtClean="0"/>
              <a:t>processing in open-domain heterogeneous corpora</a:t>
            </a:r>
            <a:endParaRPr lang="en-US" sz="2000" dirty="0"/>
          </a:p>
        </p:txBody>
      </p:sp>
    </p:spTree>
    <p:extLst>
      <p:ext uri="{BB962C8B-B14F-4D97-AF65-F5344CB8AC3E}">
        <p14:creationId xmlns:p14="http://schemas.microsoft.com/office/powerpoint/2010/main" val="112474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Improved Shallow Syntax on Twitter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92285534"/>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5105400" y="990600"/>
            <a:ext cx="2726324" cy="369332"/>
          </a:xfrm>
          <a:prstGeom prst="rect">
            <a:avLst/>
          </a:prstGeom>
          <a:noFill/>
        </p:spPr>
        <p:txBody>
          <a:bodyPr wrap="none" rtlCol="0">
            <a:spAutoFit/>
          </a:bodyPr>
          <a:lstStyle/>
          <a:p>
            <a:r>
              <a:rPr lang="en-US" b="1" dirty="0" smtClean="0">
                <a:solidFill>
                  <a:srgbClr val="FF0000"/>
                </a:solidFill>
              </a:rPr>
              <a:t>[Ritter et. al. EMNLP 2011]</a:t>
            </a:r>
            <a:endParaRPr lang="en-US" b="1" dirty="0">
              <a:solidFill>
                <a:srgbClr val="FF0000"/>
              </a:solidFill>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941" t="7143" r="16308"/>
          <a:stretch/>
        </p:blipFill>
        <p:spPr bwMode="auto">
          <a:xfrm>
            <a:off x="76200" y="1689616"/>
            <a:ext cx="8975188" cy="662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rame 5"/>
          <p:cNvSpPr/>
          <p:nvPr/>
        </p:nvSpPr>
        <p:spPr>
          <a:xfrm>
            <a:off x="6705600" y="2209800"/>
            <a:ext cx="2438400" cy="609600"/>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6705600" y="1447800"/>
            <a:ext cx="2362200" cy="6096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003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21136</TotalTime>
  <Words>4160</Words>
  <Application>Microsoft Office PowerPoint</Application>
  <PresentationFormat>On-screen Show (4:3)</PresentationFormat>
  <Paragraphs>801</Paragraphs>
  <Slides>67</Slides>
  <Notes>61</Notes>
  <HiddenSlides>19</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Extracting Knowledge from Twitter and the Web</vt:lpstr>
      <vt:lpstr>Rise of Informal Text</vt:lpstr>
      <vt:lpstr>Background:  Event Extraction from Newswire</vt:lpstr>
      <vt:lpstr>Background:  Event Extraction from Newswire</vt:lpstr>
      <vt:lpstr>Social Media</vt:lpstr>
      <vt:lpstr>Noisy Text: Challenges</vt:lpstr>
      <vt:lpstr>Let’s try NLP on Twitter…</vt:lpstr>
      <vt:lpstr>Re-Building the NLP Pipeline for Twitter</vt:lpstr>
      <vt:lpstr>Improved Shallow Syntax on Twitter</vt:lpstr>
      <vt:lpstr>Extracting a Calendar from Twitter</vt:lpstr>
      <vt:lpstr>Screenshot from October 26, 2012</vt:lpstr>
      <vt:lpstr>PowerPoint Presentation</vt:lpstr>
      <vt:lpstr>PowerPoint Presentation</vt:lpstr>
      <vt:lpstr>PowerPoint Presentation</vt:lpstr>
      <vt:lpstr>PowerPoint Presentation</vt:lpstr>
      <vt:lpstr>Question: Why does this work?</vt:lpstr>
      <vt:lpstr>Categorizing Events</vt:lpstr>
      <vt:lpstr>Categorizing Events: Challenges</vt:lpstr>
      <vt:lpstr>Solution: Unsupervised Event Type Induction</vt:lpstr>
      <vt:lpstr>Generative Probabilistic Models</vt:lpstr>
      <vt:lpstr>Unsupervised Event Categorization: Generative Story</vt:lpstr>
      <vt:lpstr>Unsupervised Event Categorization: Generative Story</vt:lpstr>
      <vt:lpstr>Experimental Details…</vt:lpstr>
      <vt:lpstr>PowerPoint Presentation</vt:lpstr>
      <vt:lpstr>Event Classification Performance</vt:lpstr>
      <vt:lpstr>Named Entity Categorization: Exploiting Structured Data</vt:lpstr>
      <vt:lpstr>Named Entity Categorization: Challenges</vt:lpstr>
      <vt:lpstr>Named Entity Categorization: Challenges</vt:lpstr>
      <vt:lpstr>Weakly Supervised NE Classification</vt:lpstr>
      <vt:lpstr>Weakly Supervised NE Classification</vt:lpstr>
      <vt:lpstr>Distant Supervision with Latent Variables</vt:lpstr>
      <vt:lpstr>Distant Supervision with Latent Variables</vt:lpstr>
      <vt:lpstr>Distant Supervision with Latent Variables</vt:lpstr>
      <vt:lpstr>Data/Inference</vt:lpstr>
      <vt:lpstr>Type Lists</vt:lpstr>
      <vt:lpstr>Type Lists</vt:lpstr>
      <vt:lpstr>Classification Results: 10 Types</vt:lpstr>
      <vt:lpstr>Why is LDA winning?</vt:lpstr>
      <vt:lpstr>Distant Supervision: A Natural Question</vt:lpstr>
      <vt:lpstr>Missing Data in Distant Supervision</vt:lpstr>
      <vt:lpstr>MultiR (Binary Relations)</vt:lpstr>
      <vt:lpstr>Learning</vt:lpstr>
      <vt:lpstr>Missing Data Problems…</vt:lpstr>
      <vt:lpstr>Changes</vt:lpstr>
      <vt:lpstr>Modeling Missing Data</vt:lpstr>
      <vt:lpstr>Learning</vt:lpstr>
      <vt:lpstr>MAP Inference</vt:lpstr>
      <vt:lpstr>Experiments</vt:lpstr>
      <vt:lpstr>Contributions</vt:lpstr>
      <vt:lpstr>Other Themes</vt:lpstr>
      <vt:lpstr>Approach:  Statistical Machine Translation</vt:lpstr>
      <vt:lpstr>Approach:  Statistical Machine Translation</vt:lpstr>
      <vt:lpstr>Phrase-Based Translation</vt:lpstr>
      <vt:lpstr>Phrase-Based Translation</vt:lpstr>
      <vt:lpstr>Phrase-Based Translation</vt:lpstr>
      <vt:lpstr>Phrase-Based Translation</vt:lpstr>
      <vt:lpstr>Phrase-Based Translation</vt:lpstr>
      <vt:lpstr>Demo</vt:lpstr>
      <vt:lpstr>PowerPoint Presentation</vt:lpstr>
      <vt:lpstr>Data Driven Response Generation: Potential Applications</vt:lpstr>
      <vt:lpstr>Other Themes</vt:lpstr>
      <vt:lpstr>Shakespearean Paraphrasing</vt:lpstr>
      <vt:lpstr>Paraphrasing Language Styles</vt:lpstr>
      <vt:lpstr>Future Work:  Richer Semantics from Microblogs</vt:lpstr>
      <vt:lpstr>Future Work: Real-World Language Grounding</vt:lpstr>
      <vt:lpstr>Proposed Approach</vt:lpstr>
      <vt:lpstr>Collaborators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Extracting Knowledge from Informal Text</dc:title>
  <dc:creator>alan</dc:creator>
  <cp:lastModifiedBy>alan</cp:lastModifiedBy>
  <cp:revision>1483</cp:revision>
  <dcterms:created xsi:type="dcterms:W3CDTF">2006-08-16T00:00:00Z</dcterms:created>
  <dcterms:modified xsi:type="dcterms:W3CDTF">2013-05-16T05:49:25Z</dcterms:modified>
</cp:coreProperties>
</file>